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74" r:id="rId2"/>
    <p:sldId id="337" r:id="rId3"/>
    <p:sldId id="338" r:id="rId4"/>
    <p:sldId id="364" r:id="rId5"/>
    <p:sldId id="383" r:id="rId6"/>
    <p:sldId id="360" r:id="rId7"/>
    <p:sldId id="359" r:id="rId8"/>
    <p:sldId id="409" r:id="rId9"/>
    <p:sldId id="362" r:id="rId10"/>
    <p:sldId id="363" r:id="rId11"/>
    <p:sldId id="361" r:id="rId12"/>
    <p:sldId id="365" r:id="rId13"/>
    <p:sldId id="369" r:id="rId14"/>
    <p:sldId id="370" r:id="rId15"/>
    <p:sldId id="372" r:id="rId16"/>
    <p:sldId id="375" r:id="rId17"/>
    <p:sldId id="376" r:id="rId18"/>
    <p:sldId id="378" r:id="rId19"/>
    <p:sldId id="379" r:id="rId20"/>
    <p:sldId id="380" r:id="rId21"/>
    <p:sldId id="381" r:id="rId22"/>
    <p:sldId id="382" r:id="rId23"/>
    <p:sldId id="384" r:id="rId24"/>
    <p:sldId id="388" r:id="rId25"/>
    <p:sldId id="392" r:id="rId26"/>
    <p:sldId id="394" r:id="rId27"/>
    <p:sldId id="395" r:id="rId28"/>
    <p:sldId id="396" r:id="rId29"/>
    <p:sldId id="397" r:id="rId30"/>
    <p:sldId id="398" r:id="rId31"/>
    <p:sldId id="399" r:id="rId32"/>
    <p:sldId id="400" r:id="rId33"/>
    <p:sldId id="402" r:id="rId34"/>
    <p:sldId id="405" r:id="rId35"/>
    <p:sldId id="406" r:id="rId36"/>
    <p:sldId id="387" r:id="rId37"/>
    <p:sldId id="408" r:id="rId38"/>
    <p:sldId id="407" r:id="rId39"/>
    <p:sldId id="412" r:id="rId40"/>
    <p:sldId id="413" r:id="rId41"/>
    <p:sldId id="415" r:id="rId42"/>
    <p:sldId id="416" r:id="rId43"/>
    <p:sldId id="411" r:id="rId44"/>
    <p:sldId id="417" r:id="rId45"/>
    <p:sldId id="419" r:id="rId46"/>
    <p:sldId id="420" r:id="rId47"/>
    <p:sldId id="421" r:id="rId48"/>
    <p:sldId id="422" r:id="rId49"/>
    <p:sldId id="348" r:id="rId50"/>
    <p:sldId id="34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9300"/>
    <a:srgbClr val="04E4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52"/>
    <p:restoredTop sz="96197"/>
  </p:normalViewPr>
  <p:slideViewPr>
    <p:cSldViewPr snapToGrid="0" snapToObjects="1">
      <p:cViewPr varScale="1">
        <p:scale>
          <a:sx n="115" d="100"/>
          <a:sy n="115"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31A37B-E4C3-C545-AAF2-6D6F2283B28A}" type="datetimeFigureOut">
              <a:rPr lang="en-US" smtClean="0"/>
              <a:t>2/18/21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19A13-B3FA-304C-961A-0FF9418F4D1A}" type="slidenum">
              <a:rPr lang="en-US" smtClean="0"/>
              <a:t>‹#›</a:t>
            </a:fld>
            <a:endParaRPr lang="en-US"/>
          </a:p>
        </p:txBody>
      </p:sp>
    </p:spTree>
    <p:extLst>
      <p:ext uri="{BB962C8B-B14F-4D97-AF65-F5344CB8AC3E}">
        <p14:creationId xmlns:p14="http://schemas.microsoft.com/office/powerpoint/2010/main" val="199172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E19A13-B3FA-304C-961A-0FF9418F4D1A}" type="slidenum">
              <a:rPr lang="en-US" smtClean="0"/>
              <a:t>1</a:t>
            </a:fld>
            <a:endParaRPr lang="en-US"/>
          </a:p>
        </p:txBody>
      </p:sp>
    </p:spTree>
    <p:extLst>
      <p:ext uri="{BB962C8B-B14F-4D97-AF65-F5344CB8AC3E}">
        <p14:creationId xmlns:p14="http://schemas.microsoft.com/office/powerpoint/2010/main" val="2363608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E377-900D-374B-A0F2-ED6340A131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8DD7DC-F428-D646-8A82-B331CC3E4A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14D124-A892-2347-AC0F-9CCA4699F9B5}"/>
              </a:ext>
            </a:extLst>
          </p:cNvPr>
          <p:cNvSpPr>
            <a:spLocks noGrp="1"/>
          </p:cNvSpPr>
          <p:nvPr>
            <p:ph type="dt" sz="half" idx="10"/>
          </p:nvPr>
        </p:nvSpPr>
        <p:spPr/>
        <p:txBody>
          <a:bodyPr/>
          <a:lstStyle/>
          <a:p>
            <a:fld id="{D643CD8B-3529-244E-A6E4-1195A357CB7A}" type="datetimeFigureOut">
              <a:rPr lang="en-US" smtClean="0"/>
              <a:t>2/18/21</a:t>
            </a:fld>
            <a:endParaRPr lang="en-US"/>
          </a:p>
        </p:txBody>
      </p:sp>
      <p:sp>
        <p:nvSpPr>
          <p:cNvPr id="5" name="Footer Placeholder 4">
            <a:extLst>
              <a:ext uri="{FF2B5EF4-FFF2-40B4-BE49-F238E27FC236}">
                <a16:creationId xmlns:a16="http://schemas.microsoft.com/office/drawing/2014/main" id="{1BE82C88-B460-9F41-9B20-179124D30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01408-62E3-DB45-B76C-33EAE45C2512}"/>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636325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3D6A-5D36-CB4E-B92D-9DEFCAFA46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DFA5E8-D012-8649-A295-C07C636FA8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7EFEC-106E-6347-8439-87B492B3BE7E}"/>
              </a:ext>
            </a:extLst>
          </p:cNvPr>
          <p:cNvSpPr>
            <a:spLocks noGrp="1"/>
          </p:cNvSpPr>
          <p:nvPr>
            <p:ph type="dt" sz="half" idx="10"/>
          </p:nvPr>
        </p:nvSpPr>
        <p:spPr/>
        <p:txBody>
          <a:bodyPr/>
          <a:lstStyle/>
          <a:p>
            <a:fld id="{D643CD8B-3529-244E-A6E4-1195A357CB7A}" type="datetimeFigureOut">
              <a:rPr lang="en-US" smtClean="0"/>
              <a:t>2/18/21</a:t>
            </a:fld>
            <a:endParaRPr lang="en-US"/>
          </a:p>
        </p:txBody>
      </p:sp>
      <p:sp>
        <p:nvSpPr>
          <p:cNvPr id="5" name="Footer Placeholder 4">
            <a:extLst>
              <a:ext uri="{FF2B5EF4-FFF2-40B4-BE49-F238E27FC236}">
                <a16:creationId xmlns:a16="http://schemas.microsoft.com/office/drawing/2014/main" id="{86113D2D-C996-264F-9A16-D849480EC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CAF6F-A4ED-4D43-90BD-2E5738CB35CF}"/>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197291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EAB8E5-BD75-B142-B1BB-9EF24DBB99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EBFB0-C949-6442-9165-BB7EB1E4E1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2240AB-FABE-ED4D-8F5F-C70E37DFF27F}"/>
              </a:ext>
            </a:extLst>
          </p:cNvPr>
          <p:cNvSpPr>
            <a:spLocks noGrp="1"/>
          </p:cNvSpPr>
          <p:nvPr>
            <p:ph type="dt" sz="half" idx="10"/>
          </p:nvPr>
        </p:nvSpPr>
        <p:spPr/>
        <p:txBody>
          <a:bodyPr/>
          <a:lstStyle/>
          <a:p>
            <a:fld id="{D643CD8B-3529-244E-A6E4-1195A357CB7A}" type="datetimeFigureOut">
              <a:rPr lang="en-US" smtClean="0"/>
              <a:t>2/18/21</a:t>
            </a:fld>
            <a:endParaRPr lang="en-US"/>
          </a:p>
        </p:txBody>
      </p:sp>
      <p:sp>
        <p:nvSpPr>
          <p:cNvPr id="5" name="Footer Placeholder 4">
            <a:extLst>
              <a:ext uri="{FF2B5EF4-FFF2-40B4-BE49-F238E27FC236}">
                <a16:creationId xmlns:a16="http://schemas.microsoft.com/office/drawing/2014/main" id="{8B96541C-0506-6F4E-8BC0-398665A54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0DF98-6733-B54E-826F-FB373DB7DF20}"/>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33555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98EF-03FD-0845-AB44-51B6F023BF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EB33F1-F2B1-FE43-ACC6-2B4B37986A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D8DDCB-C145-974C-A06A-54A3FE4DDEEB}"/>
              </a:ext>
            </a:extLst>
          </p:cNvPr>
          <p:cNvSpPr>
            <a:spLocks noGrp="1"/>
          </p:cNvSpPr>
          <p:nvPr>
            <p:ph type="dt" sz="half" idx="10"/>
          </p:nvPr>
        </p:nvSpPr>
        <p:spPr/>
        <p:txBody>
          <a:bodyPr/>
          <a:lstStyle/>
          <a:p>
            <a:fld id="{D643CD8B-3529-244E-A6E4-1195A357CB7A}" type="datetimeFigureOut">
              <a:rPr lang="en-US" smtClean="0"/>
              <a:t>2/18/21</a:t>
            </a:fld>
            <a:endParaRPr lang="en-US"/>
          </a:p>
        </p:txBody>
      </p:sp>
      <p:sp>
        <p:nvSpPr>
          <p:cNvPr id="5" name="Footer Placeholder 4">
            <a:extLst>
              <a:ext uri="{FF2B5EF4-FFF2-40B4-BE49-F238E27FC236}">
                <a16:creationId xmlns:a16="http://schemas.microsoft.com/office/drawing/2014/main" id="{67C6EEAF-56D9-3447-A290-B0AB873EB5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BFE4C-8C5A-2843-AB7F-A3445C4BFFAC}"/>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6252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498B-14DB-5840-A3A9-E31C058E7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F7CA74-FE08-3941-A3A6-06EC5244C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7A0FF0-B712-6F41-98C3-662FDF1995D4}"/>
              </a:ext>
            </a:extLst>
          </p:cNvPr>
          <p:cNvSpPr>
            <a:spLocks noGrp="1"/>
          </p:cNvSpPr>
          <p:nvPr>
            <p:ph type="dt" sz="half" idx="10"/>
          </p:nvPr>
        </p:nvSpPr>
        <p:spPr/>
        <p:txBody>
          <a:bodyPr/>
          <a:lstStyle/>
          <a:p>
            <a:fld id="{D643CD8B-3529-244E-A6E4-1195A357CB7A}" type="datetimeFigureOut">
              <a:rPr lang="en-US" smtClean="0"/>
              <a:t>2/18/21</a:t>
            </a:fld>
            <a:endParaRPr lang="en-US"/>
          </a:p>
        </p:txBody>
      </p:sp>
      <p:sp>
        <p:nvSpPr>
          <p:cNvPr id="5" name="Footer Placeholder 4">
            <a:extLst>
              <a:ext uri="{FF2B5EF4-FFF2-40B4-BE49-F238E27FC236}">
                <a16:creationId xmlns:a16="http://schemas.microsoft.com/office/drawing/2014/main" id="{93FE11ED-627E-FB4A-8701-D09BC8805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1C59D-A94D-E346-8EF4-6206BBCB12C9}"/>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92454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840C-ECBD-B449-8F10-CBFCE16809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7E027-9CF1-6740-96C8-74D3A7DAF6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5885E6-F73B-C344-9879-CD458A1FE6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ADBF04-3B43-D54C-8D7A-BD8A6F635AE6}"/>
              </a:ext>
            </a:extLst>
          </p:cNvPr>
          <p:cNvSpPr>
            <a:spLocks noGrp="1"/>
          </p:cNvSpPr>
          <p:nvPr>
            <p:ph type="dt" sz="half" idx="10"/>
          </p:nvPr>
        </p:nvSpPr>
        <p:spPr/>
        <p:txBody>
          <a:bodyPr/>
          <a:lstStyle/>
          <a:p>
            <a:fld id="{D643CD8B-3529-244E-A6E4-1195A357CB7A}" type="datetimeFigureOut">
              <a:rPr lang="en-US" smtClean="0"/>
              <a:t>2/18/21</a:t>
            </a:fld>
            <a:endParaRPr lang="en-US"/>
          </a:p>
        </p:txBody>
      </p:sp>
      <p:sp>
        <p:nvSpPr>
          <p:cNvPr id="6" name="Footer Placeholder 5">
            <a:extLst>
              <a:ext uri="{FF2B5EF4-FFF2-40B4-BE49-F238E27FC236}">
                <a16:creationId xmlns:a16="http://schemas.microsoft.com/office/drawing/2014/main" id="{5660B16A-4B1B-9E49-9501-35AE463BA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DD7C7B-E0E1-514A-939D-61F7EB5A6B9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18734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ADFE-7951-3542-9131-EB3AD089F8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6D0058-9465-3E4C-8B91-4091600460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369777-B2F3-074B-AD04-E347E66904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483CB2-4986-0848-BBF9-217BEC4996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48434C6-65E6-7E4F-9532-F6A2D52627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A42E3-36AD-6745-9E8C-DA768CCB13E9}"/>
              </a:ext>
            </a:extLst>
          </p:cNvPr>
          <p:cNvSpPr>
            <a:spLocks noGrp="1"/>
          </p:cNvSpPr>
          <p:nvPr>
            <p:ph type="dt" sz="half" idx="10"/>
          </p:nvPr>
        </p:nvSpPr>
        <p:spPr/>
        <p:txBody>
          <a:bodyPr/>
          <a:lstStyle/>
          <a:p>
            <a:fld id="{D643CD8B-3529-244E-A6E4-1195A357CB7A}" type="datetimeFigureOut">
              <a:rPr lang="en-US" smtClean="0"/>
              <a:t>2/18/21</a:t>
            </a:fld>
            <a:endParaRPr lang="en-US"/>
          </a:p>
        </p:txBody>
      </p:sp>
      <p:sp>
        <p:nvSpPr>
          <p:cNvPr id="8" name="Footer Placeholder 7">
            <a:extLst>
              <a:ext uri="{FF2B5EF4-FFF2-40B4-BE49-F238E27FC236}">
                <a16:creationId xmlns:a16="http://schemas.microsoft.com/office/drawing/2014/main" id="{8F7FBE2F-99FD-864E-8521-C7D2122FB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DFCB89-92E6-0741-B8B4-0965FFAB507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894655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87B-61B0-1E41-8C34-C052A328D9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E90DB2-0A08-9C4B-8D83-932C67E73558}"/>
              </a:ext>
            </a:extLst>
          </p:cNvPr>
          <p:cNvSpPr>
            <a:spLocks noGrp="1"/>
          </p:cNvSpPr>
          <p:nvPr>
            <p:ph type="dt" sz="half" idx="10"/>
          </p:nvPr>
        </p:nvSpPr>
        <p:spPr/>
        <p:txBody>
          <a:bodyPr/>
          <a:lstStyle/>
          <a:p>
            <a:fld id="{D643CD8B-3529-244E-A6E4-1195A357CB7A}" type="datetimeFigureOut">
              <a:rPr lang="en-US" smtClean="0"/>
              <a:t>2/18/21</a:t>
            </a:fld>
            <a:endParaRPr lang="en-US"/>
          </a:p>
        </p:txBody>
      </p:sp>
      <p:sp>
        <p:nvSpPr>
          <p:cNvPr id="4" name="Footer Placeholder 3">
            <a:extLst>
              <a:ext uri="{FF2B5EF4-FFF2-40B4-BE49-F238E27FC236}">
                <a16:creationId xmlns:a16="http://schemas.microsoft.com/office/drawing/2014/main" id="{9FB958C7-2F0C-6549-9AE9-F4AD403B15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1472C-4454-0740-AE82-052FAF25F699}"/>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24989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99FEB1-ECBD-8546-9AB4-679674AA5854}"/>
              </a:ext>
            </a:extLst>
          </p:cNvPr>
          <p:cNvSpPr>
            <a:spLocks noGrp="1"/>
          </p:cNvSpPr>
          <p:nvPr>
            <p:ph type="dt" sz="half" idx="10"/>
          </p:nvPr>
        </p:nvSpPr>
        <p:spPr/>
        <p:txBody>
          <a:bodyPr/>
          <a:lstStyle/>
          <a:p>
            <a:fld id="{D643CD8B-3529-244E-A6E4-1195A357CB7A}" type="datetimeFigureOut">
              <a:rPr lang="en-US" smtClean="0"/>
              <a:t>2/18/21</a:t>
            </a:fld>
            <a:endParaRPr lang="en-US"/>
          </a:p>
        </p:txBody>
      </p:sp>
      <p:sp>
        <p:nvSpPr>
          <p:cNvPr id="3" name="Footer Placeholder 2">
            <a:extLst>
              <a:ext uri="{FF2B5EF4-FFF2-40B4-BE49-F238E27FC236}">
                <a16:creationId xmlns:a16="http://schemas.microsoft.com/office/drawing/2014/main" id="{0D3405CE-33E5-D24E-AABB-3B7599F5C1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7FF66-9277-1248-9CC9-0D19E3B70BF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35429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368D-122C-B241-97B7-0507B98347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3E008E-74F0-B14B-9EC0-4F8E25C781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E474EC-49B4-E040-961A-417546275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7B2A08-A615-3141-B41A-470BF345F4D6}"/>
              </a:ext>
            </a:extLst>
          </p:cNvPr>
          <p:cNvSpPr>
            <a:spLocks noGrp="1"/>
          </p:cNvSpPr>
          <p:nvPr>
            <p:ph type="dt" sz="half" idx="10"/>
          </p:nvPr>
        </p:nvSpPr>
        <p:spPr/>
        <p:txBody>
          <a:bodyPr/>
          <a:lstStyle/>
          <a:p>
            <a:fld id="{D643CD8B-3529-244E-A6E4-1195A357CB7A}" type="datetimeFigureOut">
              <a:rPr lang="en-US" smtClean="0"/>
              <a:t>2/18/21</a:t>
            </a:fld>
            <a:endParaRPr lang="en-US"/>
          </a:p>
        </p:txBody>
      </p:sp>
      <p:sp>
        <p:nvSpPr>
          <p:cNvPr id="6" name="Footer Placeholder 5">
            <a:extLst>
              <a:ext uri="{FF2B5EF4-FFF2-40B4-BE49-F238E27FC236}">
                <a16:creationId xmlns:a16="http://schemas.microsoft.com/office/drawing/2014/main" id="{66A6B514-BDE4-474F-B03A-927BD74D0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3BC561-DC10-7840-84CE-B1A53EC408D3}"/>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158025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B749-8A2B-714B-A25C-E564038DE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04C6C4-743E-8646-A958-E1B5F16802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EDC0B5-F7CB-5F4A-BCF9-F562344DA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5181C0-CBBF-F947-A0F5-C88CA7E6F6B5}"/>
              </a:ext>
            </a:extLst>
          </p:cNvPr>
          <p:cNvSpPr>
            <a:spLocks noGrp="1"/>
          </p:cNvSpPr>
          <p:nvPr>
            <p:ph type="dt" sz="half" idx="10"/>
          </p:nvPr>
        </p:nvSpPr>
        <p:spPr/>
        <p:txBody>
          <a:bodyPr/>
          <a:lstStyle/>
          <a:p>
            <a:fld id="{D643CD8B-3529-244E-A6E4-1195A357CB7A}" type="datetimeFigureOut">
              <a:rPr lang="en-US" smtClean="0"/>
              <a:t>2/18/21</a:t>
            </a:fld>
            <a:endParaRPr lang="en-US"/>
          </a:p>
        </p:txBody>
      </p:sp>
      <p:sp>
        <p:nvSpPr>
          <p:cNvPr id="6" name="Footer Placeholder 5">
            <a:extLst>
              <a:ext uri="{FF2B5EF4-FFF2-40B4-BE49-F238E27FC236}">
                <a16:creationId xmlns:a16="http://schemas.microsoft.com/office/drawing/2014/main" id="{1C55CF0E-6D46-C245-AFFA-8666B2050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E3A1A-7084-CE4D-9B99-2584083B6496}"/>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651294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1EB38F-0518-BA45-9E05-AA8B12C23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FC9873-9317-EA4F-ACC3-CDD587080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F3D92-818F-4348-B732-15EE893CCD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3CD8B-3529-244E-A6E4-1195A357CB7A}" type="datetimeFigureOut">
              <a:rPr lang="en-US" smtClean="0"/>
              <a:t>2/18/21</a:t>
            </a:fld>
            <a:endParaRPr lang="en-US"/>
          </a:p>
        </p:txBody>
      </p:sp>
      <p:sp>
        <p:nvSpPr>
          <p:cNvPr id="5" name="Footer Placeholder 4">
            <a:extLst>
              <a:ext uri="{FF2B5EF4-FFF2-40B4-BE49-F238E27FC236}">
                <a16:creationId xmlns:a16="http://schemas.microsoft.com/office/drawing/2014/main" id="{050857C4-054D-1B48-8EBF-82A394E98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0571D-4EA6-884C-BF20-95E9595D72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0C599-2B85-784D-AE6F-C9994CCD078C}" type="slidenum">
              <a:rPr lang="en-US" smtClean="0"/>
              <a:t>‹#›</a:t>
            </a:fld>
            <a:endParaRPr lang="en-US"/>
          </a:p>
        </p:txBody>
      </p:sp>
    </p:spTree>
    <p:extLst>
      <p:ext uri="{BB962C8B-B14F-4D97-AF65-F5344CB8AC3E}">
        <p14:creationId xmlns:p14="http://schemas.microsoft.com/office/powerpoint/2010/main" val="86712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hyperlink" Target="http://localhos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localhost/" TargetMode="Externa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localhost/phpmyadmin"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bit.ly/3p2pmNd"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sublimetext.com/3" TargetMode="External"/><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hyperlink" Target="http://localhost/a-my/esptodb.php?api_key=tpMAT5Ab3j7F9&amp;rID=v111&amp;temp=22.4&amp;humid=40%25&amp;currentStat=&#8220;NORMAL&#8221;" TargetMode="External"/><Relationship Id="rId4" Type="http://schemas.openxmlformats.org/officeDocument/2006/relationships/hyperlink" Target="http://localhost/a-my/"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bit.ly/3p2pmNd"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bit.ly/3p2pmNd"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localhost/" TargetMode="External"/><Relationship Id="rId5" Type="http://schemas.openxmlformats.org/officeDocument/2006/relationships/hyperlink" Target="https://blog.templatetoaster.com/install-xampp-on-windows/" TargetMode="External"/><Relationship Id="rId4" Type="http://schemas.openxmlformats.org/officeDocument/2006/relationships/hyperlink" Target="https://www.apachefriends.org/downloa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B2269-6ADB-3C48-9218-03BAC6F45BFD}"/>
              </a:ext>
            </a:extLst>
          </p:cNvPr>
          <p:cNvPicPr>
            <a:picLocks noChangeAspect="1"/>
          </p:cNvPicPr>
          <p:nvPr/>
        </p:nvPicPr>
        <p:blipFill>
          <a:blip r:embed="rId3"/>
          <a:stretch>
            <a:fillRect/>
          </a:stretch>
        </p:blipFill>
        <p:spPr>
          <a:xfrm>
            <a:off x="1043594" y="803180"/>
            <a:ext cx="4279122" cy="5094193"/>
          </a:xfrm>
          <a:prstGeom prst="rect">
            <a:avLst/>
          </a:prstGeom>
        </p:spPr>
      </p:pic>
      <p:sp>
        <p:nvSpPr>
          <p:cNvPr id="4" name="Slide Number Placeholder 3">
            <a:extLst>
              <a:ext uri="{FF2B5EF4-FFF2-40B4-BE49-F238E27FC236}">
                <a16:creationId xmlns:a16="http://schemas.microsoft.com/office/drawing/2014/main" id="{0DAB30EC-6E36-B742-B7AE-7B4F5A58DC23}"/>
              </a:ext>
            </a:extLst>
          </p:cNvPr>
          <p:cNvSpPr>
            <a:spLocks noGrp="1"/>
          </p:cNvSpPr>
          <p:nvPr>
            <p:ph type="sldNum" sz="quarter" idx="12"/>
          </p:nvPr>
        </p:nvSpPr>
        <p:spPr/>
        <p:txBody>
          <a:bodyPr/>
          <a:lstStyle/>
          <a:p>
            <a:fld id="{1E2C5D69-89DF-344F-96E3-E1C322024D51}" type="slidenum">
              <a:rPr lang="en-US" smtClean="0"/>
              <a:t>1</a:t>
            </a:fld>
            <a:endParaRPr lang="en-US" dirty="0"/>
          </a:p>
        </p:txBody>
      </p:sp>
      <p:sp>
        <p:nvSpPr>
          <p:cNvPr id="35" name="TextBox 34">
            <a:extLst>
              <a:ext uri="{FF2B5EF4-FFF2-40B4-BE49-F238E27FC236}">
                <a16:creationId xmlns:a16="http://schemas.microsoft.com/office/drawing/2014/main" id="{9F94A2AC-C554-C04C-8192-28BA649CF30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IoT with ESP32 Training</a:t>
            </a:r>
          </a:p>
        </p:txBody>
      </p:sp>
      <p:sp>
        <p:nvSpPr>
          <p:cNvPr id="6" name="Title 5">
            <a:extLst>
              <a:ext uri="{FF2B5EF4-FFF2-40B4-BE49-F238E27FC236}">
                <a16:creationId xmlns:a16="http://schemas.microsoft.com/office/drawing/2014/main" id="{2CCC3FB5-52D1-524C-AB70-7D5113BAAF44}"/>
              </a:ext>
            </a:extLst>
          </p:cNvPr>
          <p:cNvSpPr>
            <a:spLocks noGrp="1"/>
          </p:cNvSpPr>
          <p:nvPr>
            <p:ph type="ctrTitle"/>
          </p:nvPr>
        </p:nvSpPr>
        <p:spPr>
          <a:xfrm>
            <a:off x="6570617" y="1820014"/>
            <a:ext cx="5839098" cy="1876501"/>
          </a:xfrm>
        </p:spPr>
        <p:txBody>
          <a:bodyPr>
            <a:normAutofit/>
          </a:bodyPr>
          <a:lstStyle/>
          <a:p>
            <a:r>
              <a:rPr lang="en-US" sz="3200" b="1" dirty="0">
                <a:solidFill>
                  <a:srgbClr val="002060"/>
                </a:solidFill>
              </a:rPr>
              <a:t>Centralized Temperature &amp; Humidity Monitoring System for Server Racks</a:t>
            </a:r>
          </a:p>
        </p:txBody>
      </p:sp>
      <p:sp>
        <p:nvSpPr>
          <p:cNvPr id="10" name="TextBox 9">
            <a:extLst>
              <a:ext uri="{FF2B5EF4-FFF2-40B4-BE49-F238E27FC236}">
                <a16:creationId xmlns:a16="http://schemas.microsoft.com/office/drawing/2014/main" id="{E2BE9589-6EDD-EC42-9AA5-23474D67F007}"/>
              </a:ext>
            </a:extLst>
          </p:cNvPr>
          <p:cNvSpPr txBox="1"/>
          <p:nvPr/>
        </p:nvSpPr>
        <p:spPr>
          <a:xfrm>
            <a:off x="104503" y="6423183"/>
            <a:ext cx="11982994" cy="261610"/>
          </a:xfrm>
          <a:prstGeom prst="rect">
            <a:avLst/>
          </a:prstGeom>
          <a:solidFill>
            <a:srgbClr val="0070C0"/>
          </a:solidFill>
        </p:spPr>
        <p:txBody>
          <a:bodyPr wrap="square" rtlCol="0">
            <a:spAutoFit/>
          </a:bodyPr>
          <a:lstStyle/>
          <a:p>
            <a:pPr algn="ctr"/>
            <a:r>
              <a:rPr lang="en-US" sz="1100" dirty="0">
                <a:solidFill>
                  <a:srgbClr val="FFFF00"/>
                </a:solidFill>
              </a:rPr>
              <a:t>IoT with ESP32 Training|Rev01-JAN2021|Loc/Date</a:t>
            </a:r>
          </a:p>
        </p:txBody>
      </p:sp>
      <p:cxnSp>
        <p:nvCxnSpPr>
          <p:cNvPr id="9" name="Straight Connector 8">
            <a:extLst>
              <a:ext uri="{FF2B5EF4-FFF2-40B4-BE49-F238E27FC236}">
                <a16:creationId xmlns:a16="http://schemas.microsoft.com/office/drawing/2014/main" id="{2A231ED0-29B9-D546-98C7-10DB6AF38DB8}"/>
              </a:ext>
            </a:extLst>
          </p:cNvPr>
          <p:cNvCxnSpPr>
            <a:cxnSpLocks/>
          </p:cNvCxnSpPr>
          <p:nvPr/>
        </p:nvCxnSpPr>
        <p:spPr>
          <a:xfrm>
            <a:off x="7200010" y="3733207"/>
            <a:ext cx="4687190" cy="0"/>
          </a:xfrm>
          <a:prstGeom prst="line">
            <a:avLst/>
          </a:prstGeom>
          <a:ln w="349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113C74-6193-3C45-84BE-958452C0911A}"/>
              </a:ext>
            </a:extLst>
          </p:cNvPr>
          <p:cNvCxnSpPr>
            <a:cxnSpLocks/>
          </p:cNvCxnSpPr>
          <p:nvPr/>
        </p:nvCxnSpPr>
        <p:spPr>
          <a:xfrm>
            <a:off x="7200010" y="1839878"/>
            <a:ext cx="4687190" cy="0"/>
          </a:xfrm>
          <a:prstGeom prst="line">
            <a:avLst/>
          </a:prstGeom>
          <a:ln w="349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Line Callout 2 11">
            <a:extLst>
              <a:ext uri="{FF2B5EF4-FFF2-40B4-BE49-F238E27FC236}">
                <a16:creationId xmlns:a16="http://schemas.microsoft.com/office/drawing/2014/main" id="{0E3F5308-78D7-3249-BF94-40700CF6D41C}"/>
              </a:ext>
            </a:extLst>
          </p:cNvPr>
          <p:cNvSpPr/>
          <p:nvPr/>
        </p:nvSpPr>
        <p:spPr>
          <a:xfrm>
            <a:off x="2062842" y="3671741"/>
            <a:ext cx="969918" cy="861122"/>
          </a:xfrm>
          <a:prstGeom prst="borderCallout2">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Rack 1</a:t>
            </a:r>
          </a:p>
          <a:p>
            <a:pPr algn="r"/>
            <a:r>
              <a:rPr lang="en-US" b="1" dirty="0"/>
              <a:t>50</a:t>
            </a:r>
            <a:r>
              <a:rPr lang="en-MY" b="1" dirty="0">
                <a:solidFill>
                  <a:srgbClr val="002060"/>
                </a:solidFill>
              </a:rPr>
              <a:t> </a:t>
            </a:r>
            <a:r>
              <a:rPr lang="en-MY" b="1" dirty="0">
                <a:solidFill>
                  <a:schemeClr val="bg1"/>
                </a:solidFill>
              </a:rPr>
              <a:t>°C </a:t>
            </a:r>
          </a:p>
          <a:p>
            <a:pPr algn="r"/>
            <a:r>
              <a:rPr lang="en-MY" b="1" dirty="0">
                <a:solidFill>
                  <a:schemeClr val="bg1"/>
                </a:solidFill>
              </a:rPr>
              <a:t>60%</a:t>
            </a:r>
            <a:endParaRPr lang="en-US" b="1" dirty="0">
              <a:solidFill>
                <a:schemeClr val="bg1"/>
              </a:solidFill>
            </a:endParaRPr>
          </a:p>
        </p:txBody>
      </p:sp>
      <p:sp>
        <p:nvSpPr>
          <p:cNvPr id="18" name="Line Callout 2 17">
            <a:extLst>
              <a:ext uri="{FF2B5EF4-FFF2-40B4-BE49-F238E27FC236}">
                <a16:creationId xmlns:a16="http://schemas.microsoft.com/office/drawing/2014/main" id="{65534AEA-C744-8247-98F7-8D91FA65C980}"/>
              </a:ext>
            </a:extLst>
          </p:cNvPr>
          <p:cNvSpPr/>
          <p:nvPr/>
        </p:nvSpPr>
        <p:spPr>
          <a:xfrm flipH="1">
            <a:off x="1600519" y="1048023"/>
            <a:ext cx="1031700" cy="838301"/>
          </a:xfrm>
          <a:prstGeom prst="borderCallout2">
            <a:avLst>
              <a:gd name="adj1" fmla="val 18750"/>
              <a:gd name="adj2" fmla="val -8333"/>
              <a:gd name="adj3" fmla="val 18750"/>
              <a:gd name="adj4" fmla="val -16667"/>
              <a:gd name="adj5" fmla="val 119317"/>
              <a:gd name="adj6" fmla="val -64670"/>
            </a:avLst>
          </a:prstGeom>
          <a:solidFill>
            <a:schemeClr val="accent2">
              <a:lumMod val="7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Rack 2</a:t>
            </a:r>
          </a:p>
          <a:p>
            <a:pPr algn="r"/>
            <a:r>
              <a:rPr lang="en-US" b="1" dirty="0"/>
              <a:t>50</a:t>
            </a:r>
            <a:r>
              <a:rPr lang="en-MY" b="1" dirty="0">
                <a:solidFill>
                  <a:srgbClr val="002060"/>
                </a:solidFill>
              </a:rPr>
              <a:t> </a:t>
            </a:r>
            <a:r>
              <a:rPr lang="en-MY" b="1" dirty="0">
                <a:solidFill>
                  <a:schemeClr val="bg1"/>
                </a:solidFill>
              </a:rPr>
              <a:t>°C </a:t>
            </a:r>
          </a:p>
          <a:p>
            <a:pPr algn="r"/>
            <a:r>
              <a:rPr lang="en-MY" b="1" dirty="0">
                <a:solidFill>
                  <a:schemeClr val="bg1"/>
                </a:solidFill>
              </a:rPr>
              <a:t>60%</a:t>
            </a:r>
            <a:endParaRPr lang="en-US" b="1" dirty="0">
              <a:solidFill>
                <a:schemeClr val="bg1"/>
              </a:solidFill>
            </a:endParaRPr>
          </a:p>
        </p:txBody>
      </p:sp>
      <p:pic>
        <p:nvPicPr>
          <p:cNvPr id="19" name="Picture 18">
            <a:extLst>
              <a:ext uri="{FF2B5EF4-FFF2-40B4-BE49-F238E27FC236}">
                <a16:creationId xmlns:a16="http://schemas.microsoft.com/office/drawing/2014/main" id="{ACCCFC7D-284D-3240-9A73-FD43482F3923}"/>
              </a:ext>
            </a:extLst>
          </p:cNvPr>
          <p:cNvPicPr>
            <a:picLocks noChangeAspect="1"/>
          </p:cNvPicPr>
          <p:nvPr/>
        </p:nvPicPr>
        <p:blipFill>
          <a:blip r:embed="rId4"/>
          <a:stretch>
            <a:fillRect/>
          </a:stretch>
        </p:blipFill>
        <p:spPr>
          <a:xfrm>
            <a:off x="11452975" y="41387"/>
            <a:ext cx="634522" cy="669356"/>
          </a:xfrm>
          <a:prstGeom prst="rect">
            <a:avLst/>
          </a:prstGeom>
        </p:spPr>
      </p:pic>
      <p:sp>
        <p:nvSpPr>
          <p:cNvPr id="14" name="Title 5">
            <a:extLst>
              <a:ext uri="{FF2B5EF4-FFF2-40B4-BE49-F238E27FC236}">
                <a16:creationId xmlns:a16="http://schemas.microsoft.com/office/drawing/2014/main" id="{F83A3ECE-98DD-EB41-9B55-5B40F2E37996}"/>
              </a:ext>
            </a:extLst>
          </p:cNvPr>
          <p:cNvSpPr txBox="1">
            <a:spLocks/>
          </p:cNvSpPr>
          <p:nvPr/>
        </p:nvSpPr>
        <p:spPr>
          <a:xfrm>
            <a:off x="7209901" y="1048023"/>
            <a:ext cx="4687190" cy="8383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002060"/>
                </a:solidFill>
              </a:rPr>
              <a:t>MODULE 2d</a:t>
            </a:r>
          </a:p>
        </p:txBody>
      </p:sp>
      <p:sp>
        <p:nvSpPr>
          <p:cNvPr id="5" name="TextBox 4">
            <a:extLst>
              <a:ext uri="{FF2B5EF4-FFF2-40B4-BE49-F238E27FC236}">
                <a16:creationId xmlns:a16="http://schemas.microsoft.com/office/drawing/2014/main" id="{4B4A1DBB-B5A1-3C45-A496-F21F8A940F5F}"/>
              </a:ext>
            </a:extLst>
          </p:cNvPr>
          <p:cNvSpPr txBox="1"/>
          <p:nvPr/>
        </p:nvSpPr>
        <p:spPr>
          <a:xfrm>
            <a:off x="1031379" y="5896197"/>
            <a:ext cx="2763898" cy="246221"/>
          </a:xfrm>
          <a:prstGeom prst="rect">
            <a:avLst/>
          </a:prstGeom>
          <a:noFill/>
        </p:spPr>
        <p:txBody>
          <a:bodyPr wrap="none" rtlCol="0">
            <a:spAutoFit/>
          </a:bodyPr>
          <a:lstStyle/>
          <a:p>
            <a:r>
              <a:rPr lang="en-US" sz="1000" dirty="0"/>
              <a:t>https://</a:t>
            </a:r>
            <a:r>
              <a:rPr lang="en-US" sz="1000" dirty="0" err="1"/>
              <a:t>www.upsite.com</a:t>
            </a:r>
            <a:r>
              <a:rPr lang="en-US" sz="1000" dirty="0"/>
              <a:t>/blog/sealing-rack-need/</a:t>
            </a:r>
          </a:p>
        </p:txBody>
      </p:sp>
      <p:pic>
        <p:nvPicPr>
          <p:cNvPr id="20" name="Picture 6" descr="Image result for humidity temperqture">
            <a:extLst>
              <a:ext uri="{FF2B5EF4-FFF2-40B4-BE49-F238E27FC236}">
                <a16:creationId xmlns:a16="http://schemas.microsoft.com/office/drawing/2014/main" id="{5DDB19A3-17A3-C943-A51C-808F81EAF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605" y="4056915"/>
            <a:ext cx="373743" cy="3737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Image result for humidity temperqture">
            <a:extLst>
              <a:ext uri="{FF2B5EF4-FFF2-40B4-BE49-F238E27FC236}">
                <a16:creationId xmlns:a16="http://schemas.microsoft.com/office/drawing/2014/main" id="{BFAB1CB2-37AD-1546-91F2-72F561020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6544" y="1466972"/>
            <a:ext cx="373743" cy="373743"/>
          </a:xfrm>
          <a:prstGeom prst="rect">
            <a:avLst/>
          </a:prstGeom>
          <a:noFill/>
          <a:extLst>
            <a:ext uri="{909E8E84-426E-40DD-AFC4-6F175D3DCCD1}">
              <a14:hiddenFill xmlns:a14="http://schemas.microsoft.com/office/drawing/2010/main">
                <a:solidFill>
                  <a:srgbClr val="FFFFFF"/>
                </a:solidFill>
              </a14:hiddenFill>
            </a:ext>
          </a:extLst>
        </p:spPr>
      </p:pic>
      <p:sp>
        <p:nvSpPr>
          <p:cNvPr id="16" name="Line Callout 2 15">
            <a:extLst>
              <a:ext uri="{FF2B5EF4-FFF2-40B4-BE49-F238E27FC236}">
                <a16:creationId xmlns:a16="http://schemas.microsoft.com/office/drawing/2014/main" id="{1B3F84AA-1F5D-0C4E-8B8A-386AF9FA2F42}"/>
              </a:ext>
            </a:extLst>
          </p:cNvPr>
          <p:cNvSpPr/>
          <p:nvPr/>
        </p:nvSpPr>
        <p:spPr>
          <a:xfrm flipH="1">
            <a:off x="3032760" y="2331382"/>
            <a:ext cx="1033082" cy="785031"/>
          </a:xfrm>
          <a:prstGeom prst="borderCallout2">
            <a:avLst/>
          </a:prstGeom>
          <a:solidFill>
            <a:schemeClr val="accent6">
              <a:lumMod val="7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Rack 3</a:t>
            </a:r>
          </a:p>
          <a:p>
            <a:pPr algn="r"/>
            <a:r>
              <a:rPr lang="en-US" b="1" dirty="0"/>
              <a:t>54</a:t>
            </a:r>
            <a:r>
              <a:rPr lang="en-MY" b="1" dirty="0">
                <a:solidFill>
                  <a:srgbClr val="002060"/>
                </a:solidFill>
              </a:rPr>
              <a:t> </a:t>
            </a:r>
            <a:r>
              <a:rPr lang="en-MY" b="1" dirty="0">
                <a:solidFill>
                  <a:schemeClr val="bg1"/>
                </a:solidFill>
              </a:rPr>
              <a:t>°C </a:t>
            </a:r>
          </a:p>
          <a:p>
            <a:pPr algn="r"/>
            <a:r>
              <a:rPr lang="en-MY" b="1" dirty="0">
                <a:solidFill>
                  <a:schemeClr val="bg1"/>
                </a:solidFill>
              </a:rPr>
              <a:t>70%</a:t>
            </a:r>
            <a:endParaRPr lang="en-US" b="1" dirty="0">
              <a:solidFill>
                <a:schemeClr val="bg1"/>
              </a:solidFill>
            </a:endParaRPr>
          </a:p>
        </p:txBody>
      </p:sp>
      <p:pic>
        <p:nvPicPr>
          <p:cNvPr id="17" name="Picture 6" descr="Image result for humidity temperqture">
            <a:extLst>
              <a:ext uri="{FF2B5EF4-FFF2-40B4-BE49-F238E27FC236}">
                <a16:creationId xmlns:a16="http://schemas.microsoft.com/office/drawing/2014/main" id="{30807388-CDA1-DB4D-B6C6-6BD685354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715" y="2623106"/>
            <a:ext cx="373743" cy="37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570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2F06F28-70A5-2642-8D7B-29239E376F02}"/>
              </a:ext>
            </a:extLst>
          </p:cNvPr>
          <p:cNvPicPr>
            <a:picLocks noChangeAspect="1"/>
          </p:cNvPicPr>
          <p:nvPr/>
        </p:nvPicPr>
        <p:blipFill>
          <a:blip r:embed="rId2"/>
          <a:stretch>
            <a:fillRect/>
          </a:stretch>
        </p:blipFill>
        <p:spPr>
          <a:xfrm>
            <a:off x="6855702" y="2620788"/>
            <a:ext cx="4573437" cy="3270618"/>
          </a:xfrm>
          <a:prstGeom prst="rect">
            <a:avLst/>
          </a:prstGeom>
        </p:spPr>
      </p:pic>
      <p:pic>
        <p:nvPicPr>
          <p:cNvPr id="29" name="Picture 28">
            <a:extLst>
              <a:ext uri="{FF2B5EF4-FFF2-40B4-BE49-F238E27FC236}">
                <a16:creationId xmlns:a16="http://schemas.microsoft.com/office/drawing/2014/main" id="{74674DF9-0525-9841-8303-9F1CB0478141}"/>
              </a:ext>
            </a:extLst>
          </p:cNvPr>
          <p:cNvPicPr>
            <a:picLocks noChangeAspect="1"/>
          </p:cNvPicPr>
          <p:nvPr/>
        </p:nvPicPr>
        <p:blipFill>
          <a:blip r:embed="rId3"/>
          <a:stretch>
            <a:fillRect/>
          </a:stretch>
        </p:blipFill>
        <p:spPr>
          <a:xfrm>
            <a:off x="736271" y="2639921"/>
            <a:ext cx="4586061" cy="3279646"/>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10</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2</a:t>
            </a:r>
          </a:p>
        </p:txBody>
      </p:sp>
      <p:sp>
        <p:nvSpPr>
          <p:cNvPr id="10" name="TextBox 9">
            <a:extLst>
              <a:ext uri="{FF2B5EF4-FFF2-40B4-BE49-F238E27FC236}">
                <a16:creationId xmlns:a16="http://schemas.microsoft.com/office/drawing/2014/main" id="{5F82E8DF-8F18-BF4B-87DC-1A453ABD3BFD}"/>
              </a:ext>
            </a:extLst>
          </p:cNvPr>
          <p:cNvSpPr txBox="1"/>
          <p:nvPr/>
        </p:nvSpPr>
        <p:spPr>
          <a:xfrm>
            <a:off x="-43129" y="6583527"/>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53" name="Rectangle 52">
            <a:extLst>
              <a:ext uri="{FF2B5EF4-FFF2-40B4-BE49-F238E27FC236}">
                <a16:creationId xmlns:a16="http://schemas.microsoft.com/office/drawing/2014/main" id="{951E269A-1AF5-6246-800B-DC5E4756DAE4}"/>
              </a:ext>
            </a:extLst>
          </p:cNvPr>
          <p:cNvSpPr/>
          <p:nvPr/>
        </p:nvSpPr>
        <p:spPr>
          <a:xfrm>
            <a:off x="60961" y="997967"/>
            <a:ext cx="11982994" cy="2118465"/>
          </a:xfrm>
          <a:prstGeom prst="rect">
            <a:avLst/>
          </a:prstGeom>
        </p:spPr>
        <p:txBody>
          <a:bodyPr wrap="square">
            <a:spAutoFit/>
          </a:bodyPr>
          <a:lstStyle/>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u="sng" dirty="0">
                <a:solidFill>
                  <a:srgbClr val="002060"/>
                </a:solidFill>
                <a:latin typeface="Arial" panose="020B0604020202020204" pitchFamily="34" charset="0"/>
                <a:ea typeface="Times New Roman" panose="02020603050405020304" pitchFamily="18" charset="0"/>
              </a:rPr>
              <a:t>For OS X (v7.3.0):</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 go to </a:t>
            </a:r>
            <a:r>
              <a:rPr lang="en-MY" b="1" dirty="0">
                <a:solidFill>
                  <a:srgbClr val="002060"/>
                </a:solidFill>
                <a:latin typeface="Arial" panose="020B0604020202020204" pitchFamily="34" charset="0"/>
                <a:ea typeface="Times New Roman" panose="02020603050405020304" pitchFamily="18" charset="0"/>
              </a:rPr>
              <a:t>Applications&gt;XAMPP&gt;manager-</a:t>
            </a:r>
            <a:r>
              <a:rPr lang="en-MY" b="1" dirty="0" err="1">
                <a:solidFill>
                  <a:srgbClr val="002060"/>
                </a:solidFill>
                <a:latin typeface="Arial" panose="020B0604020202020204" pitchFamily="34" charset="0"/>
                <a:ea typeface="Times New Roman" panose="02020603050405020304" pitchFamily="18" charset="0"/>
              </a:rPr>
              <a:t>osx</a:t>
            </a:r>
            <a:r>
              <a:rPr lang="en-MY" b="1" dirty="0">
                <a:solidFill>
                  <a:srgbClr val="002060"/>
                </a:solidFill>
                <a:latin typeface="Arial" panose="020B0604020202020204" pitchFamily="34" charset="0"/>
                <a:ea typeface="Times New Roman" panose="02020603050405020304" pitchFamily="18" charset="0"/>
              </a:rPr>
              <a:t> </a:t>
            </a:r>
            <a:r>
              <a:rPr lang="en-MY" dirty="0">
                <a:solidFill>
                  <a:schemeClr val="accent2">
                    <a:lumMod val="50000"/>
                  </a:schemeClr>
                </a:solidFill>
                <a:latin typeface="Arial" panose="020B0604020202020204" pitchFamily="34" charset="0"/>
                <a:ea typeface="Times New Roman" panose="02020603050405020304" pitchFamily="18"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sym typeface="Wingdings" pitchFamily="2" charset="2"/>
              </a:rPr>
              <a:t> Start </a:t>
            </a:r>
            <a:r>
              <a:rPr lang="en-MY" b="1" i="1" dirty="0">
                <a:solidFill>
                  <a:srgbClr val="002060"/>
                </a:solidFill>
                <a:latin typeface="Arial" panose="020B0604020202020204" pitchFamily="34" charset="0"/>
                <a:ea typeface="Times New Roman" panose="02020603050405020304" pitchFamily="18" charset="0"/>
                <a:sym typeface="Wingdings" pitchFamily="2" charset="2"/>
              </a:rPr>
              <a:t>MySQL Database &amp; Apache Web Service</a:t>
            </a:r>
            <a:endParaRPr lang="en-MY" b="1" i="1"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 open your browser and type </a:t>
            </a:r>
            <a:r>
              <a:rPr lang="en-MY" dirty="0">
                <a:solidFill>
                  <a:srgbClr val="002060"/>
                </a:solidFill>
                <a:latin typeface="Arial" panose="020B0604020202020204" pitchFamily="34" charset="0"/>
                <a:ea typeface="Times New Roman" panose="02020603050405020304" pitchFamily="18" charset="0"/>
                <a:hlinkClick r:id="rId4"/>
              </a:rPr>
              <a:t>http://localhost/</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p>
        </p:txBody>
      </p:sp>
      <p:cxnSp>
        <p:nvCxnSpPr>
          <p:cNvPr id="12" name="Straight Arrow Connector 11">
            <a:extLst>
              <a:ext uri="{FF2B5EF4-FFF2-40B4-BE49-F238E27FC236}">
                <a16:creationId xmlns:a16="http://schemas.microsoft.com/office/drawing/2014/main" id="{37910C72-0FF7-B54C-BE52-D5BB30588CC8}"/>
              </a:ext>
            </a:extLst>
          </p:cNvPr>
          <p:cNvCxnSpPr>
            <a:cxnSpLocks/>
          </p:cNvCxnSpPr>
          <p:nvPr/>
        </p:nvCxnSpPr>
        <p:spPr>
          <a:xfrm flipH="1" flipV="1">
            <a:off x="2873829" y="3297013"/>
            <a:ext cx="489230" cy="4461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3CBE78-5F86-754A-8F43-878C5EB8735D}"/>
              </a:ext>
            </a:extLst>
          </p:cNvPr>
          <p:cNvCxnSpPr>
            <a:cxnSpLocks/>
          </p:cNvCxnSpPr>
          <p:nvPr/>
        </p:nvCxnSpPr>
        <p:spPr>
          <a:xfrm flipH="1" flipV="1">
            <a:off x="2873829" y="3478821"/>
            <a:ext cx="625510" cy="2798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02E347B-72F5-1A4B-B719-394B99A2FE21}"/>
              </a:ext>
            </a:extLst>
          </p:cNvPr>
          <p:cNvSpPr/>
          <p:nvPr/>
        </p:nvSpPr>
        <p:spPr>
          <a:xfrm>
            <a:off x="1166764" y="3236458"/>
            <a:ext cx="1707065" cy="242363"/>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Arrow 4">
            <a:extLst>
              <a:ext uri="{FF2B5EF4-FFF2-40B4-BE49-F238E27FC236}">
                <a16:creationId xmlns:a16="http://schemas.microsoft.com/office/drawing/2014/main" id="{08138A75-C9BC-4A47-AF36-21FB96F6CDD5}"/>
              </a:ext>
            </a:extLst>
          </p:cNvPr>
          <p:cNvSpPr/>
          <p:nvPr/>
        </p:nvSpPr>
        <p:spPr>
          <a:xfrm>
            <a:off x="5555608" y="3322198"/>
            <a:ext cx="1271239" cy="54641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CEDF3B-1DBA-B44F-8F15-DF4C05FD178B}"/>
              </a:ext>
            </a:extLst>
          </p:cNvPr>
          <p:cNvSpPr/>
          <p:nvPr/>
        </p:nvSpPr>
        <p:spPr>
          <a:xfrm>
            <a:off x="7148608" y="3218210"/>
            <a:ext cx="2208493" cy="233083"/>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FE5AF9CC-AC00-C045-AC4A-CC8304C453A6}"/>
              </a:ext>
            </a:extLst>
          </p:cNvPr>
          <p:cNvCxnSpPr>
            <a:cxnSpLocks/>
          </p:cNvCxnSpPr>
          <p:nvPr/>
        </p:nvCxnSpPr>
        <p:spPr>
          <a:xfrm flipV="1">
            <a:off x="3673348" y="3329870"/>
            <a:ext cx="537181" cy="31038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6274124-4664-5C40-AC7A-595778B0EAAD}"/>
              </a:ext>
            </a:extLst>
          </p:cNvPr>
          <p:cNvSpPr/>
          <p:nvPr/>
        </p:nvSpPr>
        <p:spPr>
          <a:xfrm>
            <a:off x="4190746" y="3244949"/>
            <a:ext cx="653610" cy="154497"/>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0E5EB20-6B5B-1D4A-B1A3-3851B66DB6F8}"/>
              </a:ext>
            </a:extLst>
          </p:cNvPr>
          <p:cNvSpPr txBox="1"/>
          <p:nvPr/>
        </p:nvSpPr>
        <p:spPr>
          <a:xfrm>
            <a:off x="3062206" y="3416933"/>
            <a:ext cx="845688" cy="461665"/>
          </a:xfrm>
          <a:prstGeom prst="rect">
            <a:avLst/>
          </a:prstGeom>
          <a:noFill/>
        </p:spPr>
        <p:txBody>
          <a:bodyPr wrap="square" rtlCol="0">
            <a:spAutoFit/>
          </a:bodyPr>
          <a:lstStyle/>
          <a:p>
            <a:pPr algn="ctr"/>
            <a:r>
              <a:rPr lang="en-US" sz="1200" dirty="0">
                <a:solidFill>
                  <a:srgbClr val="002060"/>
                </a:solidFill>
                <a:highlight>
                  <a:srgbClr val="FFFF00"/>
                </a:highlight>
                <a:latin typeface="Arial" panose="020B0604020202020204" pitchFamily="34" charset="0"/>
                <a:cs typeface="Arial" panose="020B0604020202020204" pitchFamily="34" charset="0"/>
              </a:rPr>
              <a:t>Click </a:t>
            </a:r>
            <a:r>
              <a:rPr lang="en-US" sz="1200" b="1" dirty="0">
                <a:solidFill>
                  <a:srgbClr val="002060"/>
                </a:solidFill>
                <a:highlight>
                  <a:srgbClr val="FFFF00"/>
                </a:highlight>
                <a:latin typeface="Arial" panose="020B0604020202020204" pitchFamily="34" charset="0"/>
                <a:cs typeface="Arial" panose="020B0604020202020204" pitchFamily="34" charset="0"/>
              </a:rPr>
              <a:t>START</a:t>
            </a:r>
          </a:p>
        </p:txBody>
      </p:sp>
      <p:cxnSp>
        <p:nvCxnSpPr>
          <p:cNvPr id="32" name="Straight Arrow Connector 31">
            <a:extLst>
              <a:ext uri="{FF2B5EF4-FFF2-40B4-BE49-F238E27FC236}">
                <a16:creationId xmlns:a16="http://schemas.microsoft.com/office/drawing/2014/main" id="{8A8005A3-493E-5B47-8630-2EDA4F902136}"/>
              </a:ext>
            </a:extLst>
          </p:cNvPr>
          <p:cNvCxnSpPr>
            <a:cxnSpLocks/>
          </p:cNvCxnSpPr>
          <p:nvPr/>
        </p:nvCxnSpPr>
        <p:spPr>
          <a:xfrm flipH="1" flipV="1">
            <a:off x="8809220" y="3287659"/>
            <a:ext cx="552664" cy="2996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CD8A8D3-0DBF-9742-8726-FF4F88BBE874}"/>
              </a:ext>
            </a:extLst>
          </p:cNvPr>
          <p:cNvCxnSpPr>
            <a:cxnSpLocks/>
          </p:cNvCxnSpPr>
          <p:nvPr/>
        </p:nvCxnSpPr>
        <p:spPr>
          <a:xfrm flipH="1" flipV="1">
            <a:off x="8809220" y="3412506"/>
            <a:ext cx="616712" cy="185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851C1D-B94F-1345-866A-4C07760A821A}"/>
              </a:ext>
            </a:extLst>
          </p:cNvPr>
          <p:cNvSpPr txBox="1"/>
          <p:nvPr/>
        </p:nvSpPr>
        <p:spPr>
          <a:xfrm>
            <a:off x="9234887" y="3448840"/>
            <a:ext cx="899413" cy="461665"/>
          </a:xfrm>
          <a:prstGeom prst="rect">
            <a:avLst/>
          </a:prstGeom>
          <a:noFill/>
        </p:spPr>
        <p:txBody>
          <a:bodyPr wrap="none" rtlCol="0">
            <a:spAutoFit/>
          </a:bodyPr>
          <a:lstStyle/>
          <a:p>
            <a:r>
              <a:rPr lang="en-US" sz="1200" b="1" dirty="0">
                <a:solidFill>
                  <a:srgbClr val="002060"/>
                </a:solidFill>
                <a:highlight>
                  <a:srgbClr val="FFFF00"/>
                </a:highlight>
                <a:latin typeface="Arial" panose="020B0604020202020204" pitchFamily="34" charset="0"/>
                <a:cs typeface="Arial" panose="020B0604020202020204" pitchFamily="34" charset="0"/>
              </a:rPr>
              <a:t>SERVICE</a:t>
            </a:r>
          </a:p>
          <a:p>
            <a:r>
              <a:rPr lang="en-US" sz="1200" b="1" dirty="0">
                <a:solidFill>
                  <a:srgbClr val="002060"/>
                </a:solidFill>
                <a:highlight>
                  <a:srgbClr val="FFFF00"/>
                </a:highlight>
                <a:latin typeface="Arial" panose="020B0604020202020204" pitchFamily="34" charset="0"/>
                <a:cs typeface="Arial" panose="020B0604020202020204" pitchFamily="34" charset="0"/>
              </a:rPr>
              <a:t>STARTED</a:t>
            </a:r>
          </a:p>
        </p:txBody>
      </p:sp>
      <p:sp>
        <p:nvSpPr>
          <p:cNvPr id="24" name="TextBox 23">
            <a:extLst>
              <a:ext uri="{FF2B5EF4-FFF2-40B4-BE49-F238E27FC236}">
                <a16:creationId xmlns:a16="http://schemas.microsoft.com/office/drawing/2014/main" id="{EC6E9318-0F79-9540-9592-6696BA64D09F}"/>
              </a:ext>
            </a:extLst>
          </p:cNvPr>
          <p:cNvSpPr txBox="1"/>
          <p:nvPr/>
        </p:nvSpPr>
        <p:spPr>
          <a:xfrm>
            <a:off x="2486350" y="602861"/>
            <a:ext cx="4053225" cy="369332"/>
          </a:xfrm>
          <a:prstGeom prst="rect">
            <a:avLst/>
          </a:prstGeom>
          <a:noFill/>
        </p:spPr>
        <p:txBody>
          <a:bodyPr wrap="none" rtlCol="0">
            <a:spAutoFit/>
          </a:bodyPr>
          <a:lstStyle/>
          <a:p>
            <a:r>
              <a:rPr lang="en-MY" b="1" u="sng" dirty="0">
                <a:solidFill>
                  <a:srgbClr val="002060"/>
                </a:solidFill>
                <a:highlight>
                  <a:srgbClr val="FF9300"/>
                </a:highlight>
                <a:latin typeface="Calibri" panose="020F0502020204030204" pitchFamily="34" charset="0"/>
                <a:cs typeface="Calibri" panose="020F0502020204030204" pitchFamily="34" charset="0"/>
              </a:rPr>
              <a:t>INSTALL, START &amp; TEST XAMPP SERVICES</a:t>
            </a:r>
            <a:endParaRPr lang="en-US" b="1" u="sng" dirty="0">
              <a:solidFill>
                <a:srgbClr val="002060"/>
              </a:solidFill>
              <a:highlight>
                <a:srgbClr val="FF9300"/>
              </a:highlight>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87036A2F-6FE6-A146-9F3B-801A6D9CB5E3}"/>
              </a:ext>
            </a:extLst>
          </p:cNvPr>
          <p:cNvSpPr/>
          <p:nvPr/>
        </p:nvSpPr>
        <p:spPr>
          <a:xfrm>
            <a:off x="250051" y="988269"/>
            <a:ext cx="208593" cy="5419297"/>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236456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11</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2</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XAMPP landing page can be found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2"/>
              </a:rPr>
              <a:t>http://localhost/</a:t>
            </a:r>
            <a:endParaRPr lang="en-US"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F4843074-EBD3-2B46-B394-5C1FF8A20D30}"/>
              </a:ext>
            </a:extLst>
          </p:cNvPr>
          <p:cNvSpPr/>
          <p:nvPr/>
        </p:nvSpPr>
        <p:spPr>
          <a:xfrm>
            <a:off x="1482629" y="5653460"/>
            <a:ext cx="2941962" cy="456472"/>
          </a:xfrm>
          <a:prstGeom prst="rect">
            <a:avLst/>
          </a:prstGeom>
        </p:spPr>
        <p:txBody>
          <a:bodyPr wrap="square">
            <a:spAutoFit/>
          </a:bodyPr>
          <a:lstStyle/>
          <a:p>
            <a:pPr marL="457200">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Windows system</a:t>
            </a:r>
            <a:endPar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33" name="Rectangle 32">
            <a:extLst>
              <a:ext uri="{FF2B5EF4-FFF2-40B4-BE49-F238E27FC236}">
                <a16:creationId xmlns:a16="http://schemas.microsoft.com/office/drawing/2014/main" id="{78CAC31A-4556-5749-BA7B-1BC662FD4A31}"/>
              </a:ext>
            </a:extLst>
          </p:cNvPr>
          <p:cNvSpPr/>
          <p:nvPr/>
        </p:nvSpPr>
        <p:spPr>
          <a:xfrm>
            <a:off x="7648621" y="5657195"/>
            <a:ext cx="2941962" cy="456472"/>
          </a:xfrm>
          <a:prstGeom prst="rect">
            <a:avLst/>
          </a:prstGeom>
        </p:spPr>
        <p:txBody>
          <a:bodyPr wrap="square">
            <a:spAutoFit/>
          </a:bodyPr>
          <a:lstStyle/>
          <a:p>
            <a:pPr marL="457200">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OS X system</a:t>
            </a:r>
            <a:endPar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28" name="Picture 27">
            <a:extLst>
              <a:ext uri="{FF2B5EF4-FFF2-40B4-BE49-F238E27FC236}">
                <a16:creationId xmlns:a16="http://schemas.microsoft.com/office/drawing/2014/main" id="{6700F160-EF6F-8C49-B870-A8CB98F44A59}"/>
              </a:ext>
            </a:extLst>
          </p:cNvPr>
          <p:cNvPicPr>
            <a:picLocks noChangeAspect="1"/>
          </p:cNvPicPr>
          <p:nvPr/>
        </p:nvPicPr>
        <p:blipFill>
          <a:blip r:embed="rId3"/>
          <a:stretch>
            <a:fillRect/>
          </a:stretch>
        </p:blipFill>
        <p:spPr>
          <a:xfrm>
            <a:off x="766720" y="2109701"/>
            <a:ext cx="5012382" cy="3557986"/>
          </a:xfrm>
          <a:prstGeom prst="rect">
            <a:avLst/>
          </a:prstGeom>
        </p:spPr>
      </p:pic>
      <p:pic>
        <p:nvPicPr>
          <p:cNvPr id="29" name="Picture 28">
            <a:extLst>
              <a:ext uri="{FF2B5EF4-FFF2-40B4-BE49-F238E27FC236}">
                <a16:creationId xmlns:a16="http://schemas.microsoft.com/office/drawing/2014/main" id="{E8A50406-997E-854C-B034-AD082B06D3BA}"/>
              </a:ext>
            </a:extLst>
          </p:cNvPr>
          <p:cNvPicPr>
            <a:picLocks noChangeAspect="1"/>
          </p:cNvPicPr>
          <p:nvPr/>
        </p:nvPicPr>
        <p:blipFill>
          <a:blip r:embed="rId4"/>
          <a:stretch>
            <a:fillRect/>
          </a:stretch>
        </p:blipFill>
        <p:spPr>
          <a:xfrm>
            <a:off x="6524091" y="2117944"/>
            <a:ext cx="5191022" cy="3549743"/>
          </a:xfrm>
          <a:prstGeom prst="rect">
            <a:avLst/>
          </a:prstGeom>
        </p:spPr>
      </p:pic>
      <p:sp>
        <p:nvSpPr>
          <p:cNvPr id="13" name="TextBox 12">
            <a:extLst>
              <a:ext uri="{FF2B5EF4-FFF2-40B4-BE49-F238E27FC236}">
                <a16:creationId xmlns:a16="http://schemas.microsoft.com/office/drawing/2014/main" id="{5A189FB9-85F1-3842-8B39-9673D647734F}"/>
              </a:ext>
            </a:extLst>
          </p:cNvPr>
          <p:cNvSpPr txBox="1"/>
          <p:nvPr/>
        </p:nvSpPr>
        <p:spPr>
          <a:xfrm>
            <a:off x="2486350" y="602861"/>
            <a:ext cx="4053225" cy="369332"/>
          </a:xfrm>
          <a:prstGeom prst="rect">
            <a:avLst/>
          </a:prstGeom>
          <a:noFill/>
        </p:spPr>
        <p:txBody>
          <a:bodyPr wrap="none" rtlCol="0">
            <a:spAutoFit/>
          </a:bodyPr>
          <a:lstStyle/>
          <a:p>
            <a:r>
              <a:rPr lang="en-MY" b="1" u="sng" dirty="0">
                <a:solidFill>
                  <a:srgbClr val="002060"/>
                </a:solidFill>
                <a:highlight>
                  <a:srgbClr val="FF9300"/>
                </a:highlight>
                <a:latin typeface="Calibri" panose="020F0502020204030204" pitchFamily="34" charset="0"/>
                <a:cs typeface="Calibri" panose="020F0502020204030204" pitchFamily="34" charset="0"/>
              </a:rPr>
              <a:t>INSTALL, START &amp; TEST XAMPP SERVICES</a:t>
            </a:r>
            <a:endParaRPr lang="en-US" b="1" u="sng" dirty="0">
              <a:solidFill>
                <a:srgbClr val="002060"/>
              </a:solidFill>
              <a:highlight>
                <a:srgbClr val="FF9300"/>
              </a:highlight>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57234C29-F3E0-A041-B254-A9A5E961B021}"/>
              </a:ext>
            </a:extLst>
          </p:cNvPr>
          <p:cNvSpPr/>
          <p:nvPr/>
        </p:nvSpPr>
        <p:spPr>
          <a:xfrm>
            <a:off x="250051" y="988269"/>
            <a:ext cx="208593" cy="5419297"/>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4130499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12</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2</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1702967"/>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To use MySQL database, point your browser to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2"/>
              </a:rPr>
              <a:t>http://</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2"/>
              </a:rPr>
              <a:t>localhost/phpmyadmin</a:t>
            </a:r>
            <a:endPar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You can also click phpMyAdmin link at XAMPP dashboard.</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PHPMyAdmin</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is a third party tool to manage data inside the database.</a:t>
            </a:r>
          </a:p>
          <a:p>
            <a:pPr marL="457200">
              <a:lnSpc>
                <a:spcPct val="150000"/>
              </a:lnSpc>
            </a:pPr>
            <a:endPar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F9CF4555-9E37-2F4E-A9B8-FA68CD815707}"/>
              </a:ext>
            </a:extLst>
          </p:cNvPr>
          <p:cNvPicPr>
            <a:picLocks noChangeAspect="1"/>
          </p:cNvPicPr>
          <p:nvPr/>
        </p:nvPicPr>
        <p:blipFill>
          <a:blip r:embed="rId3"/>
          <a:stretch>
            <a:fillRect/>
          </a:stretch>
        </p:blipFill>
        <p:spPr>
          <a:xfrm>
            <a:off x="2360916" y="2526470"/>
            <a:ext cx="5805310" cy="3969808"/>
          </a:xfrm>
          <a:prstGeom prst="rect">
            <a:avLst/>
          </a:prstGeom>
        </p:spPr>
      </p:pic>
      <p:sp>
        <p:nvSpPr>
          <p:cNvPr id="12" name="TextBox 11">
            <a:extLst>
              <a:ext uri="{FF2B5EF4-FFF2-40B4-BE49-F238E27FC236}">
                <a16:creationId xmlns:a16="http://schemas.microsoft.com/office/drawing/2014/main" id="{756C73A6-B4F7-CD4B-BC5F-76D15B6F6F56}"/>
              </a:ext>
            </a:extLst>
          </p:cNvPr>
          <p:cNvSpPr txBox="1"/>
          <p:nvPr/>
        </p:nvSpPr>
        <p:spPr>
          <a:xfrm>
            <a:off x="2486350" y="602861"/>
            <a:ext cx="4053225" cy="369332"/>
          </a:xfrm>
          <a:prstGeom prst="rect">
            <a:avLst/>
          </a:prstGeom>
          <a:noFill/>
        </p:spPr>
        <p:txBody>
          <a:bodyPr wrap="none" rtlCol="0">
            <a:spAutoFit/>
          </a:bodyPr>
          <a:lstStyle/>
          <a:p>
            <a:r>
              <a:rPr lang="en-MY" b="1" u="sng" dirty="0">
                <a:solidFill>
                  <a:srgbClr val="002060"/>
                </a:solidFill>
                <a:highlight>
                  <a:srgbClr val="FF9300"/>
                </a:highlight>
                <a:latin typeface="Calibri" panose="020F0502020204030204" pitchFamily="34" charset="0"/>
                <a:cs typeface="Calibri" panose="020F0502020204030204" pitchFamily="34" charset="0"/>
              </a:rPr>
              <a:t>INSTALL, START &amp; TEST XAMPP SERVICES</a:t>
            </a:r>
            <a:endParaRPr lang="en-US" b="1" u="sng" dirty="0">
              <a:solidFill>
                <a:srgbClr val="002060"/>
              </a:solidFill>
              <a:highlight>
                <a:srgbClr val="FF9300"/>
              </a:highlight>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C5EE80C2-81C1-BF47-9C19-F6A0E9C6984D}"/>
              </a:ext>
            </a:extLst>
          </p:cNvPr>
          <p:cNvSpPr/>
          <p:nvPr/>
        </p:nvSpPr>
        <p:spPr>
          <a:xfrm>
            <a:off x="250051" y="988269"/>
            <a:ext cx="208593" cy="5419297"/>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4281233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13</a:t>
            </a:fld>
            <a:endParaRPr lang="en-US" sz="1400" dirty="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1702967"/>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Set up database with the following properties:</a:t>
            </a:r>
            <a:endPar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457200">
              <a:lnSpc>
                <a:spcPct val="150000"/>
              </a:lnSpc>
            </a:pP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	Database Name: </a:t>
            </a:r>
            <a:r>
              <a:rPr lang="en-US" b="1" dirty="0" err="1">
                <a:solidFill>
                  <a:srgbClr val="002060"/>
                </a:solidFill>
                <a:latin typeface="Arial" panose="020B0604020202020204" pitchFamily="34" charset="0"/>
                <a:ea typeface="Times New Roman" panose="02020603050405020304" pitchFamily="18" charset="0"/>
                <a:cs typeface="Arial" panose="020B0604020202020204" pitchFamily="34" charset="0"/>
              </a:rPr>
              <a:t>datacenter_activities</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457200">
              <a:lnSpc>
                <a:spcPct val="150000"/>
              </a:lnSpc>
            </a:pP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	Table Name: </a:t>
            </a:r>
            <a:r>
              <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room_dc230</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Columns: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6</a:t>
            </a:r>
            <a:endParaRPr lang="en-US" b="1" dirty="0">
              <a:latin typeface="Arial" panose="020B0604020202020204" pitchFamily="34" charset="0"/>
              <a:cs typeface="Arial" panose="020B0604020202020204" pitchFamily="34" charset="0"/>
            </a:endParaRPr>
          </a:p>
        </p:txBody>
      </p:sp>
      <p:graphicFrame>
        <p:nvGraphicFramePr>
          <p:cNvPr id="3" name="Table 3">
            <a:extLst>
              <a:ext uri="{FF2B5EF4-FFF2-40B4-BE49-F238E27FC236}">
                <a16:creationId xmlns:a16="http://schemas.microsoft.com/office/drawing/2014/main" id="{9C04EBD1-6F74-4248-818C-BE2C06C94826}"/>
              </a:ext>
            </a:extLst>
          </p:cNvPr>
          <p:cNvGraphicFramePr>
            <a:graphicFrameLocks noGrp="1"/>
          </p:cNvGraphicFramePr>
          <p:nvPr>
            <p:extLst>
              <p:ext uri="{D42A27DB-BD31-4B8C-83A1-F6EECF244321}">
                <p14:modId xmlns:p14="http://schemas.microsoft.com/office/powerpoint/2010/main" val="3788903501"/>
              </p:ext>
            </p:extLst>
          </p:nvPr>
        </p:nvGraphicFramePr>
        <p:xfrm>
          <a:off x="986052" y="2956154"/>
          <a:ext cx="8894311" cy="2865120"/>
        </p:xfrm>
        <a:graphic>
          <a:graphicData uri="http://schemas.openxmlformats.org/drawingml/2006/table">
            <a:tbl>
              <a:tblPr firstRow="1" bandRow="1">
                <a:tableStyleId>{5C22544A-7EE6-4342-B048-85BDC9FD1C3A}</a:tableStyleId>
              </a:tblPr>
              <a:tblGrid>
                <a:gridCol w="1906004">
                  <a:extLst>
                    <a:ext uri="{9D8B030D-6E8A-4147-A177-3AD203B41FA5}">
                      <a16:colId xmlns:a16="http://schemas.microsoft.com/office/drawing/2014/main" val="1432791505"/>
                    </a:ext>
                  </a:extLst>
                </a:gridCol>
                <a:gridCol w="1297172">
                  <a:extLst>
                    <a:ext uri="{9D8B030D-6E8A-4147-A177-3AD203B41FA5}">
                      <a16:colId xmlns:a16="http://schemas.microsoft.com/office/drawing/2014/main" val="2682298592"/>
                    </a:ext>
                  </a:extLst>
                </a:gridCol>
                <a:gridCol w="1244009">
                  <a:extLst>
                    <a:ext uri="{9D8B030D-6E8A-4147-A177-3AD203B41FA5}">
                      <a16:colId xmlns:a16="http://schemas.microsoft.com/office/drawing/2014/main" val="675277907"/>
                    </a:ext>
                  </a:extLst>
                </a:gridCol>
                <a:gridCol w="4447126">
                  <a:extLst>
                    <a:ext uri="{9D8B030D-6E8A-4147-A177-3AD203B41FA5}">
                      <a16:colId xmlns:a16="http://schemas.microsoft.com/office/drawing/2014/main" val="1013590455"/>
                    </a:ext>
                  </a:extLst>
                </a:gridCol>
              </a:tblGrid>
              <a:tr h="370840">
                <a:tc>
                  <a:txBody>
                    <a:bodyPr/>
                    <a:lstStyle/>
                    <a:p>
                      <a:pPr algn="ctr"/>
                      <a:r>
                        <a:rPr lang="en-US" dirty="0"/>
                        <a:t>NAME</a:t>
                      </a:r>
                    </a:p>
                  </a:txBody>
                  <a:tcPr>
                    <a:solidFill>
                      <a:srgbClr val="002060"/>
                    </a:solidFill>
                  </a:tcPr>
                </a:tc>
                <a:tc>
                  <a:txBody>
                    <a:bodyPr/>
                    <a:lstStyle/>
                    <a:p>
                      <a:pPr algn="ctr"/>
                      <a:r>
                        <a:rPr lang="en-US" dirty="0"/>
                        <a:t>TYPE</a:t>
                      </a:r>
                    </a:p>
                  </a:txBody>
                  <a:tcPr>
                    <a:solidFill>
                      <a:srgbClr val="002060"/>
                    </a:solidFill>
                  </a:tcPr>
                </a:tc>
                <a:tc>
                  <a:txBody>
                    <a:bodyPr/>
                    <a:lstStyle/>
                    <a:p>
                      <a:pPr algn="ctr"/>
                      <a:r>
                        <a:rPr lang="en-US" dirty="0"/>
                        <a:t>LENGTH</a:t>
                      </a:r>
                    </a:p>
                  </a:txBody>
                  <a:tcPr>
                    <a:solidFill>
                      <a:srgbClr val="002060"/>
                    </a:solidFill>
                  </a:tcPr>
                </a:tc>
                <a:tc>
                  <a:txBody>
                    <a:bodyPr/>
                    <a:lstStyle/>
                    <a:p>
                      <a:pPr algn="ctr"/>
                      <a:r>
                        <a:rPr lang="en-US" dirty="0"/>
                        <a:t>ADDITIONAL SETTING</a:t>
                      </a:r>
                    </a:p>
                  </a:txBody>
                  <a:tcPr>
                    <a:solidFill>
                      <a:srgbClr val="002060"/>
                    </a:solidFill>
                  </a:tcPr>
                </a:tc>
                <a:extLst>
                  <a:ext uri="{0D108BD9-81ED-4DB2-BD59-A6C34878D82A}">
                    <a16:rowId xmlns:a16="http://schemas.microsoft.com/office/drawing/2014/main" val="1749496958"/>
                  </a:ext>
                </a:extLst>
              </a:tr>
              <a:tr h="370840">
                <a:tc>
                  <a:txBody>
                    <a:bodyPr/>
                    <a:lstStyle/>
                    <a:p>
                      <a:pPr algn="r"/>
                      <a:r>
                        <a:rPr lang="en-US" dirty="0"/>
                        <a:t>id</a:t>
                      </a:r>
                    </a:p>
                  </a:txBody>
                  <a:tcPr/>
                </a:tc>
                <a:tc>
                  <a:txBody>
                    <a:bodyPr/>
                    <a:lstStyle/>
                    <a:p>
                      <a:pPr algn="ctr"/>
                      <a:r>
                        <a:rPr lang="en-US" dirty="0"/>
                        <a:t>INT</a:t>
                      </a:r>
                    </a:p>
                  </a:txBody>
                  <a:tcPr/>
                </a:tc>
                <a:tc>
                  <a:txBody>
                    <a:bodyPr/>
                    <a:lstStyle/>
                    <a:p>
                      <a:pPr algn="ctr"/>
                      <a:r>
                        <a:rPr lang="en-US" dirty="0"/>
                        <a:t>11</a:t>
                      </a:r>
                    </a:p>
                  </a:txBody>
                  <a:tcPr/>
                </a:tc>
                <a:tc>
                  <a:txBody>
                    <a:bodyPr/>
                    <a:lstStyle/>
                    <a:p>
                      <a:r>
                        <a:rPr lang="en-US" dirty="0"/>
                        <a:t>Index: </a:t>
                      </a:r>
                      <a:r>
                        <a:rPr lang="en-US" b="1" dirty="0"/>
                        <a:t>PRIMARY</a:t>
                      </a:r>
                    </a:p>
                    <a:p>
                      <a:r>
                        <a:rPr lang="en-US" dirty="0"/>
                        <a:t>AI: </a:t>
                      </a:r>
                      <a:r>
                        <a:rPr lang="en-US" b="1" dirty="0"/>
                        <a:t>YES</a:t>
                      </a:r>
                    </a:p>
                  </a:txBody>
                  <a:tcPr/>
                </a:tc>
                <a:extLst>
                  <a:ext uri="{0D108BD9-81ED-4DB2-BD59-A6C34878D82A}">
                    <a16:rowId xmlns:a16="http://schemas.microsoft.com/office/drawing/2014/main" val="1686984884"/>
                  </a:ext>
                </a:extLst>
              </a:tr>
              <a:tr h="370840">
                <a:tc>
                  <a:txBody>
                    <a:bodyPr/>
                    <a:lstStyle/>
                    <a:p>
                      <a:pPr algn="r"/>
                      <a:r>
                        <a:rPr lang="en-US" dirty="0" err="1"/>
                        <a:t>logDateTime</a:t>
                      </a:r>
                      <a:endParaRPr lang="en-US" dirty="0"/>
                    </a:p>
                  </a:txBody>
                  <a:tcPr/>
                </a:tc>
                <a:tc>
                  <a:txBody>
                    <a:bodyPr/>
                    <a:lstStyle/>
                    <a:p>
                      <a:pPr algn="ctr"/>
                      <a:r>
                        <a:rPr lang="en-US" dirty="0"/>
                        <a:t>DATETIME</a:t>
                      </a:r>
                    </a:p>
                  </a:txBody>
                  <a:tcPr/>
                </a:tc>
                <a:tc>
                  <a:txBody>
                    <a:bodyPr/>
                    <a:lstStyle/>
                    <a:p>
                      <a:pPr algn="ctr"/>
                      <a:r>
                        <a:rPr lang="en-US" dirty="0"/>
                        <a:t>-</a:t>
                      </a:r>
                    </a:p>
                  </a:txBody>
                  <a:tcPr/>
                </a:tc>
                <a:tc>
                  <a:txBody>
                    <a:bodyPr/>
                    <a:lstStyle/>
                    <a:p>
                      <a:r>
                        <a:rPr lang="en-US" dirty="0"/>
                        <a:t>Default: </a:t>
                      </a:r>
                      <a:r>
                        <a:rPr lang="en-US" b="1" dirty="0"/>
                        <a:t>CURRENT_TIMESTAMP</a:t>
                      </a:r>
                    </a:p>
                  </a:txBody>
                  <a:tcPr/>
                </a:tc>
                <a:extLst>
                  <a:ext uri="{0D108BD9-81ED-4DB2-BD59-A6C34878D82A}">
                    <a16:rowId xmlns:a16="http://schemas.microsoft.com/office/drawing/2014/main" val="920707827"/>
                  </a:ext>
                </a:extLst>
              </a:tr>
              <a:tr h="370840">
                <a:tc>
                  <a:txBody>
                    <a:bodyPr/>
                    <a:lstStyle/>
                    <a:p>
                      <a:pPr algn="r"/>
                      <a:r>
                        <a:rPr lang="en-US" dirty="0" err="1"/>
                        <a:t>rackID</a:t>
                      </a:r>
                      <a:endParaRPr lang="en-US" dirty="0"/>
                    </a:p>
                  </a:txBody>
                  <a:tcPr/>
                </a:tc>
                <a:tc>
                  <a:txBody>
                    <a:bodyPr/>
                    <a:lstStyle/>
                    <a:p>
                      <a:pPr algn="ctr"/>
                      <a:r>
                        <a:rPr lang="en-US" dirty="0"/>
                        <a:t>VARCHAR</a:t>
                      </a:r>
                    </a:p>
                  </a:txBody>
                  <a:tcPr/>
                </a:tc>
                <a:tc>
                  <a:txBody>
                    <a:bodyPr/>
                    <a:lstStyle/>
                    <a:p>
                      <a:pPr algn="ctr"/>
                      <a:r>
                        <a:rPr lang="en-US" dirty="0"/>
                        <a:t>255</a:t>
                      </a:r>
                    </a:p>
                  </a:txBody>
                  <a:tcPr/>
                </a:tc>
                <a:tc>
                  <a:txBody>
                    <a:bodyPr/>
                    <a:lstStyle/>
                    <a:p>
                      <a:pPr algn="ctr"/>
                      <a:r>
                        <a:rPr lang="en-US" dirty="0"/>
                        <a:t>-</a:t>
                      </a:r>
                    </a:p>
                  </a:txBody>
                  <a:tcPr/>
                </a:tc>
                <a:extLst>
                  <a:ext uri="{0D108BD9-81ED-4DB2-BD59-A6C34878D82A}">
                    <a16:rowId xmlns:a16="http://schemas.microsoft.com/office/drawing/2014/main" val="1005434670"/>
                  </a:ext>
                </a:extLst>
              </a:tr>
              <a:tr h="370840">
                <a:tc>
                  <a:txBody>
                    <a:bodyPr/>
                    <a:lstStyle/>
                    <a:p>
                      <a:pPr algn="r"/>
                      <a:r>
                        <a:rPr lang="en-US" dirty="0" err="1"/>
                        <a:t>tempValue</a:t>
                      </a:r>
                      <a:endParaRPr lang="en-US" dirty="0"/>
                    </a:p>
                  </a:txBody>
                  <a:tcPr/>
                </a:tc>
                <a:tc>
                  <a:txBody>
                    <a:bodyPr/>
                    <a:lstStyle/>
                    <a:p>
                      <a:pPr algn="ctr"/>
                      <a:r>
                        <a:rPr lang="en-US" dirty="0"/>
                        <a:t>VARCHAR</a:t>
                      </a:r>
                    </a:p>
                  </a:txBody>
                  <a:tcPr/>
                </a:tc>
                <a:tc>
                  <a:txBody>
                    <a:bodyPr/>
                    <a:lstStyle/>
                    <a:p>
                      <a:pPr algn="ctr"/>
                      <a:r>
                        <a:rPr lang="en-US" dirty="0"/>
                        <a:t>255</a:t>
                      </a:r>
                    </a:p>
                  </a:txBody>
                  <a:tcPr/>
                </a:tc>
                <a:tc>
                  <a:txBody>
                    <a:bodyPr/>
                    <a:lstStyle/>
                    <a:p>
                      <a:pPr algn="ctr"/>
                      <a:r>
                        <a:rPr lang="en-US" dirty="0"/>
                        <a:t>-</a:t>
                      </a:r>
                    </a:p>
                  </a:txBody>
                  <a:tcPr/>
                </a:tc>
                <a:extLst>
                  <a:ext uri="{0D108BD9-81ED-4DB2-BD59-A6C34878D82A}">
                    <a16:rowId xmlns:a16="http://schemas.microsoft.com/office/drawing/2014/main" val="1467608731"/>
                  </a:ext>
                </a:extLst>
              </a:tr>
              <a:tr h="370840">
                <a:tc>
                  <a:txBody>
                    <a:bodyPr/>
                    <a:lstStyle/>
                    <a:p>
                      <a:pPr algn="r"/>
                      <a:r>
                        <a:rPr lang="en-US" dirty="0" err="1"/>
                        <a:t>humidValue</a:t>
                      </a:r>
                      <a:endParaRPr lang="en-US" dirty="0"/>
                    </a:p>
                  </a:txBody>
                  <a:tcPr/>
                </a:tc>
                <a:tc>
                  <a:txBody>
                    <a:bodyPr/>
                    <a:lstStyle/>
                    <a:p>
                      <a:pPr algn="ctr"/>
                      <a:r>
                        <a:rPr lang="en-US" dirty="0"/>
                        <a:t>VARCHAR</a:t>
                      </a:r>
                    </a:p>
                  </a:txBody>
                  <a:tcPr/>
                </a:tc>
                <a:tc>
                  <a:txBody>
                    <a:bodyPr/>
                    <a:lstStyle/>
                    <a:p>
                      <a:pPr algn="ctr"/>
                      <a:r>
                        <a:rPr lang="en-US" dirty="0"/>
                        <a:t>255</a:t>
                      </a:r>
                    </a:p>
                  </a:txBody>
                  <a:tcPr/>
                </a:tc>
                <a:tc>
                  <a:txBody>
                    <a:bodyPr/>
                    <a:lstStyle/>
                    <a:p>
                      <a:pPr algn="ctr"/>
                      <a:r>
                        <a:rPr lang="en-US" dirty="0"/>
                        <a:t>-</a:t>
                      </a:r>
                    </a:p>
                  </a:txBody>
                  <a:tcPr/>
                </a:tc>
                <a:extLst>
                  <a:ext uri="{0D108BD9-81ED-4DB2-BD59-A6C34878D82A}">
                    <a16:rowId xmlns:a16="http://schemas.microsoft.com/office/drawing/2014/main" val="858074352"/>
                  </a:ext>
                </a:extLst>
              </a:tr>
              <a:tr h="370840">
                <a:tc>
                  <a:txBody>
                    <a:bodyPr/>
                    <a:lstStyle/>
                    <a:p>
                      <a:pPr algn="r"/>
                      <a:r>
                        <a:rPr lang="en-US" dirty="0" err="1"/>
                        <a:t>rackStatus</a:t>
                      </a:r>
                      <a:endParaRPr lang="en-US" dirty="0"/>
                    </a:p>
                  </a:txBody>
                  <a:tcPr/>
                </a:tc>
                <a:tc>
                  <a:txBody>
                    <a:bodyPr/>
                    <a:lstStyle/>
                    <a:p>
                      <a:pPr algn="ctr"/>
                      <a:r>
                        <a:rPr lang="en-US" dirty="0"/>
                        <a:t>VARCHAR</a:t>
                      </a:r>
                    </a:p>
                  </a:txBody>
                  <a:tcPr/>
                </a:tc>
                <a:tc>
                  <a:txBody>
                    <a:bodyPr/>
                    <a:lstStyle/>
                    <a:p>
                      <a:pPr algn="ctr"/>
                      <a:r>
                        <a:rPr lang="en-US" dirty="0"/>
                        <a:t>255</a:t>
                      </a:r>
                    </a:p>
                  </a:txBody>
                  <a:tcPr/>
                </a:tc>
                <a:tc>
                  <a:txBody>
                    <a:bodyPr/>
                    <a:lstStyle/>
                    <a:p>
                      <a:pPr algn="ctr"/>
                      <a:r>
                        <a:rPr lang="en-US" dirty="0"/>
                        <a:t>-</a:t>
                      </a:r>
                    </a:p>
                  </a:txBody>
                  <a:tcPr/>
                </a:tc>
                <a:extLst>
                  <a:ext uri="{0D108BD9-81ED-4DB2-BD59-A6C34878D82A}">
                    <a16:rowId xmlns:a16="http://schemas.microsoft.com/office/drawing/2014/main" val="3593847926"/>
                  </a:ext>
                </a:extLst>
              </a:tr>
            </a:tbl>
          </a:graphicData>
        </a:graphic>
      </p:graphicFrame>
      <p:sp>
        <p:nvSpPr>
          <p:cNvPr id="5" name="TextBox 4">
            <a:extLst>
              <a:ext uri="{FF2B5EF4-FFF2-40B4-BE49-F238E27FC236}">
                <a16:creationId xmlns:a16="http://schemas.microsoft.com/office/drawing/2014/main" id="{A1F5C787-C88E-9A4D-B3C0-EC7919A61545}"/>
              </a:ext>
            </a:extLst>
          </p:cNvPr>
          <p:cNvSpPr txBox="1"/>
          <p:nvPr/>
        </p:nvSpPr>
        <p:spPr>
          <a:xfrm>
            <a:off x="1328519" y="5851600"/>
            <a:ext cx="8897051" cy="923330"/>
          </a:xfrm>
          <a:prstGeom prst="rect">
            <a:avLst/>
          </a:prstGeom>
          <a:noFill/>
        </p:spPr>
        <p:txBody>
          <a:bodyPr wrap="none" rtlCol="0">
            <a:spAutoFit/>
          </a:bodyPr>
          <a:lstStyle/>
          <a:p>
            <a:r>
              <a:rPr lang="en-US" b="1" dirty="0"/>
              <a:t>AI</a:t>
            </a:r>
            <a:r>
              <a:rPr lang="en-US" dirty="0"/>
              <a:t> = Auto Increment</a:t>
            </a:r>
          </a:p>
          <a:p>
            <a:r>
              <a:rPr lang="en-US" b="1" dirty="0"/>
              <a:t>-</a:t>
            </a:r>
            <a:r>
              <a:rPr lang="en-US" dirty="0"/>
              <a:t> = empty</a:t>
            </a:r>
          </a:p>
          <a:p>
            <a:r>
              <a:rPr lang="en-US" dirty="0"/>
              <a:t>#use appropriate name for variables (</a:t>
            </a:r>
            <a:r>
              <a:rPr lang="en-US" dirty="0" err="1"/>
              <a:t>dbname</a:t>
            </a:r>
            <a:r>
              <a:rPr lang="en-US" dirty="0"/>
              <a:t>, </a:t>
            </a:r>
            <a:r>
              <a:rPr lang="en-US" dirty="0" err="1"/>
              <a:t>tablename</a:t>
            </a:r>
            <a:r>
              <a:rPr lang="en-US" dirty="0"/>
              <a:t>…) that reflect with the task/activity</a:t>
            </a:r>
          </a:p>
        </p:txBody>
      </p:sp>
      <p:sp>
        <p:nvSpPr>
          <p:cNvPr id="4" name="TextBox 3">
            <a:extLst>
              <a:ext uri="{FF2B5EF4-FFF2-40B4-BE49-F238E27FC236}">
                <a16:creationId xmlns:a16="http://schemas.microsoft.com/office/drawing/2014/main" id="{D2E12814-427F-7B4C-8C57-65DA530652D7}"/>
              </a:ext>
            </a:extLst>
          </p:cNvPr>
          <p:cNvSpPr txBox="1"/>
          <p:nvPr/>
        </p:nvSpPr>
        <p:spPr>
          <a:xfrm>
            <a:off x="7594672" y="2178522"/>
            <a:ext cx="4335098" cy="276999"/>
          </a:xfrm>
          <a:prstGeom prst="rect">
            <a:avLst/>
          </a:prstGeom>
          <a:noFill/>
        </p:spPr>
        <p:txBody>
          <a:bodyPr wrap="none" rtlCol="0">
            <a:spAutoFit/>
          </a:bodyPr>
          <a:lstStyle/>
          <a:p>
            <a:r>
              <a:rPr lang="en-US" sz="1200" dirty="0"/>
              <a:t>https://</a:t>
            </a:r>
            <a:r>
              <a:rPr lang="en-US" sz="1200" dirty="0" err="1"/>
              <a:t>www.javatpoint.com</a:t>
            </a:r>
            <a:r>
              <a:rPr lang="en-US" sz="1200" dirty="0"/>
              <a:t>/creating-</a:t>
            </a:r>
            <a:r>
              <a:rPr lang="en-US" sz="1200" dirty="0" err="1"/>
              <a:t>mysql</a:t>
            </a:r>
            <a:r>
              <a:rPr lang="en-US" sz="1200" dirty="0"/>
              <a:t>-database-with-</a:t>
            </a:r>
            <a:r>
              <a:rPr lang="en-US" sz="1200" dirty="0" err="1"/>
              <a:t>xampp</a:t>
            </a:r>
            <a:endParaRPr lang="en-US" sz="1200" dirty="0"/>
          </a:p>
        </p:txBody>
      </p:sp>
      <p:pic>
        <p:nvPicPr>
          <p:cNvPr id="6" name="Picture 5">
            <a:extLst>
              <a:ext uri="{FF2B5EF4-FFF2-40B4-BE49-F238E27FC236}">
                <a16:creationId xmlns:a16="http://schemas.microsoft.com/office/drawing/2014/main" id="{696EA042-ED43-5540-81DE-119838B3C380}"/>
              </a:ext>
            </a:extLst>
          </p:cNvPr>
          <p:cNvPicPr>
            <a:picLocks noChangeAspect="1"/>
          </p:cNvPicPr>
          <p:nvPr/>
        </p:nvPicPr>
        <p:blipFill>
          <a:blip r:embed="rId2"/>
          <a:stretch>
            <a:fillRect/>
          </a:stretch>
        </p:blipFill>
        <p:spPr>
          <a:xfrm>
            <a:off x="6568222" y="788338"/>
            <a:ext cx="5361548" cy="1387327"/>
          </a:xfrm>
          <a:prstGeom prst="rect">
            <a:avLst/>
          </a:prstGeom>
        </p:spPr>
      </p:pic>
      <p:sp>
        <p:nvSpPr>
          <p:cNvPr id="15" name="Rectangle 14">
            <a:extLst>
              <a:ext uri="{FF2B5EF4-FFF2-40B4-BE49-F238E27FC236}">
                <a16:creationId xmlns:a16="http://schemas.microsoft.com/office/drawing/2014/main" id="{096B3476-7490-AC4A-AA39-3C018BEE974C}"/>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2" name="TextBox 11">
            <a:extLst>
              <a:ext uri="{FF2B5EF4-FFF2-40B4-BE49-F238E27FC236}">
                <a16:creationId xmlns:a16="http://schemas.microsoft.com/office/drawing/2014/main" id="{92854FA4-0715-1B4A-85AD-56B47DC76743}"/>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767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C41FD16C-9C46-4A44-9755-72D86D766A23}"/>
              </a:ext>
            </a:extLst>
          </p:cNvPr>
          <p:cNvPicPr>
            <a:picLocks noChangeAspect="1"/>
          </p:cNvPicPr>
          <p:nvPr/>
        </p:nvPicPr>
        <p:blipFill>
          <a:blip r:embed="rId2"/>
          <a:stretch>
            <a:fillRect/>
          </a:stretch>
        </p:blipFill>
        <p:spPr>
          <a:xfrm>
            <a:off x="838200" y="1511841"/>
            <a:ext cx="10304880" cy="5053603"/>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14</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Database Name: </a:t>
            </a:r>
            <a:r>
              <a:rPr lang="en-US" b="1" dirty="0" err="1">
                <a:solidFill>
                  <a:srgbClr val="002060"/>
                </a:solidFill>
                <a:latin typeface="Arial" panose="020B0604020202020204" pitchFamily="34" charset="0"/>
                <a:ea typeface="Times New Roman" panose="02020603050405020304" pitchFamily="18" charset="0"/>
                <a:cs typeface="Arial" panose="020B0604020202020204" pitchFamily="34" charset="0"/>
              </a:rPr>
              <a:t>datacenter_activities</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0" name="Rectangle 39">
            <a:extLst>
              <a:ext uri="{FF2B5EF4-FFF2-40B4-BE49-F238E27FC236}">
                <a16:creationId xmlns:a16="http://schemas.microsoft.com/office/drawing/2014/main" id="{87072CE2-2331-374F-9F36-E26B566AC8A7}"/>
              </a:ext>
            </a:extLst>
          </p:cNvPr>
          <p:cNvSpPr/>
          <p:nvPr/>
        </p:nvSpPr>
        <p:spPr>
          <a:xfrm>
            <a:off x="922189" y="3102714"/>
            <a:ext cx="1520536" cy="213669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406E6B4-E2A3-0840-A3F4-218B0E7AFD46}"/>
              </a:ext>
            </a:extLst>
          </p:cNvPr>
          <p:cNvSpPr txBox="1"/>
          <p:nvPr/>
        </p:nvSpPr>
        <p:spPr>
          <a:xfrm>
            <a:off x="936312" y="5229832"/>
            <a:ext cx="1520544" cy="307777"/>
          </a:xfrm>
          <a:prstGeom prst="rect">
            <a:avLst/>
          </a:prstGeom>
          <a:noFill/>
        </p:spPr>
        <p:txBody>
          <a:bodyPr wrap="none" rtlCol="0">
            <a:spAutoFit/>
          </a:bodyPr>
          <a:lstStyle/>
          <a:p>
            <a:r>
              <a:rPr lang="en-US" sz="1400" dirty="0">
                <a:highlight>
                  <a:srgbClr val="FFFF00"/>
                </a:highlight>
              </a:rPr>
              <a:t>Existing databases</a:t>
            </a:r>
          </a:p>
        </p:txBody>
      </p:sp>
      <p:sp>
        <p:nvSpPr>
          <p:cNvPr id="51" name="Right Arrow 50">
            <a:extLst>
              <a:ext uri="{FF2B5EF4-FFF2-40B4-BE49-F238E27FC236}">
                <a16:creationId xmlns:a16="http://schemas.microsoft.com/office/drawing/2014/main" id="{6E5EAC22-023D-1E40-98C4-310E9DEE0EFD}"/>
              </a:ext>
            </a:extLst>
          </p:cNvPr>
          <p:cNvSpPr/>
          <p:nvPr/>
        </p:nvSpPr>
        <p:spPr>
          <a:xfrm>
            <a:off x="1911145" y="2479689"/>
            <a:ext cx="956960" cy="14588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336CD-0451-6B47-A3FC-FE518AD2BFC5}"/>
              </a:ext>
            </a:extLst>
          </p:cNvPr>
          <p:cNvSpPr/>
          <p:nvPr/>
        </p:nvSpPr>
        <p:spPr>
          <a:xfrm>
            <a:off x="7109592" y="97213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a:t>
            </a:r>
          </a:p>
        </p:txBody>
      </p:sp>
      <p:sp>
        <p:nvSpPr>
          <p:cNvPr id="55" name="Rectangle 54">
            <a:extLst>
              <a:ext uri="{FF2B5EF4-FFF2-40B4-BE49-F238E27FC236}">
                <a16:creationId xmlns:a16="http://schemas.microsoft.com/office/drawing/2014/main" id="{384898DD-6D58-C940-9068-2070A1EFE046}"/>
              </a:ext>
            </a:extLst>
          </p:cNvPr>
          <p:cNvSpPr/>
          <p:nvPr/>
        </p:nvSpPr>
        <p:spPr>
          <a:xfrm>
            <a:off x="11148783" y="110166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6</a:t>
            </a:r>
          </a:p>
        </p:txBody>
      </p:sp>
      <p:sp>
        <p:nvSpPr>
          <p:cNvPr id="58" name="Rectangle 57">
            <a:extLst>
              <a:ext uri="{FF2B5EF4-FFF2-40B4-BE49-F238E27FC236}">
                <a16:creationId xmlns:a16="http://schemas.microsoft.com/office/drawing/2014/main" id="{60794F12-BF2D-834E-850E-30C0A34B483C}"/>
              </a:ext>
            </a:extLst>
          </p:cNvPr>
          <p:cNvSpPr/>
          <p:nvPr/>
        </p:nvSpPr>
        <p:spPr>
          <a:xfrm>
            <a:off x="2389625" y="264212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sp>
        <p:nvSpPr>
          <p:cNvPr id="59" name="Rectangle 58">
            <a:extLst>
              <a:ext uri="{FF2B5EF4-FFF2-40B4-BE49-F238E27FC236}">
                <a16:creationId xmlns:a16="http://schemas.microsoft.com/office/drawing/2014/main" id="{C3543DDF-7489-6842-8633-DF7D349157CB}"/>
              </a:ext>
            </a:extLst>
          </p:cNvPr>
          <p:cNvSpPr/>
          <p:nvPr/>
        </p:nvSpPr>
        <p:spPr>
          <a:xfrm>
            <a:off x="4138633" y="383913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sp>
        <p:nvSpPr>
          <p:cNvPr id="60" name="Rectangle 59">
            <a:extLst>
              <a:ext uri="{FF2B5EF4-FFF2-40B4-BE49-F238E27FC236}">
                <a16:creationId xmlns:a16="http://schemas.microsoft.com/office/drawing/2014/main" id="{58141715-2658-E143-939B-644308A76E53}"/>
              </a:ext>
            </a:extLst>
          </p:cNvPr>
          <p:cNvSpPr/>
          <p:nvPr/>
        </p:nvSpPr>
        <p:spPr>
          <a:xfrm>
            <a:off x="6900068" y="408986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sp>
        <p:nvSpPr>
          <p:cNvPr id="62" name="Bent Arrow 61">
            <a:extLst>
              <a:ext uri="{FF2B5EF4-FFF2-40B4-BE49-F238E27FC236}">
                <a16:creationId xmlns:a16="http://schemas.microsoft.com/office/drawing/2014/main" id="{832A05D6-8665-C248-B860-400EC6011F98}"/>
              </a:ext>
            </a:extLst>
          </p:cNvPr>
          <p:cNvSpPr/>
          <p:nvPr/>
        </p:nvSpPr>
        <p:spPr>
          <a:xfrm flipV="1">
            <a:off x="4318300" y="4031101"/>
            <a:ext cx="2490004" cy="244524"/>
          </a:xfrm>
          <a:prstGeom prst="bentArrow">
            <a:avLst>
              <a:gd name="adj1" fmla="val 33085"/>
              <a:gd name="adj2" fmla="val 21584"/>
              <a:gd name="adj3" fmla="val 50000"/>
              <a:gd name="adj4" fmla="val 3622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Bent Arrow 63">
            <a:extLst>
              <a:ext uri="{FF2B5EF4-FFF2-40B4-BE49-F238E27FC236}">
                <a16:creationId xmlns:a16="http://schemas.microsoft.com/office/drawing/2014/main" id="{155AD32B-EC0C-724D-9EC4-E3A6B3D2F759}"/>
              </a:ext>
            </a:extLst>
          </p:cNvPr>
          <p:cNvSpPr/>
          <p:nvPr/>
        </p:nvSpPr>
        <p:spPr>
          <a:xfrm flipV="1">
            <a:off x="2538707" y="2851750"/>
            <a:ext cx="384463" cy="1154500"/>
          </a:xfrm>
          <a:prstGeom prst="bentArrow">
            <a:avLst>
              <a:gd name="adj1" fmla="val 25000"/>
              <a:gd name="adj2" fmla="val 25000"/>
              <a:gd name="adj3" fmla="val 25000"/>
              <a:gd name="adj4" fmla="val 5409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Right Arrow 65">
            <a:extLst>
              <a:ext uri="{FF2B5EF4-FFF2-40B4-BE49-F238E27FC236}">
                <a16:creationId xmlns:a16="http://schemas.microsoft.com/office/drawing/2014/main" id="{EFC90004-71AF-EF43-9F5D-96B3E591F653}"/>
              </a:ext>
            </a:extLst>
          </p:cNvPr>
          <p:cNvSpPr/>
          <p:nvPr/>
        </p:nvSpPr>
        <p:spPr>
          <a:xfrm rot="7963966">
            <a:off x="1365140" y="2722337"/>
            <a:ext cx="721293" cy="13758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4607957-79C5-CC40-8713-860F1218DFB7}"/>
              </a:ext>
            </a:extLst>
          </p:cNvPr>
          <p:cNvSpPr/>
          <p:nvPr/>
        </p:nvSpPr>
        <p:spPr>
          <a:xfrm>
            <a:off x="1696584" y="289451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sp>
        <p:nvSpPr>
          <p:cNvPr id="23" name="TextBox 22">
            <a:extLst>
              <a:ext uri="{FF2B5EF4-FFF2-40B4-BE49-F238E27FC236}">
                <a16:creationId xmlns:a16="http://schemas.microsoft.com/office/drawing/2014/main" id="{E766A3EF-D0F6-584A-AD32-C2A468DEE5E7}"/>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0F83E7FF-16A8-F645-B245-C557210E6C1C}"/>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242089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D17D92C-8E9B-C349-9466-A58C13943C3F}"/>
              </a:ext>
            </a:extLst>
          </p:cNvPr>
          <p:cNvPicPr>
            <a:picLocks noChangeAspect="1"/>
          </p:cNvPicPr>
          <p:nvPr/>
        </p:nvPicPr>
        <p:blipFill>
          <a:blip r:embed="rId2"/>
          <a:stretch>
            <a:fillRect/>
          </a:stretch>
        </p:blipFill>
        <p:spPr>
          <a:xfrm>
            <a:off x="945108" y="1488547"/>
            <a:ext cx="10698555" cy="4610568"/>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15</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Table Name: </a:t>
            </a:r>
            <a:r>
              <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room_ds230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Number of columns: </a:t>
            </a:r>
            <a:r>
              <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6</a:t>
            </a:r>
          </a:p>
        </p:txBody>
      </p:sp>
      <p:sp>
        <p:nvSpPr>
          <p:cNvPr id="40" name="Rectangle 39">
            <a:extLst>
              <a:ext uri="{FF2B5EF4-FFF2-40B4-BE49-F238E27FC236}">
                <a16:creationId xmlns:a16="http://schemas.microsoft.com/office/drawing/2014/main" id="{87072CE2-2331-374F-9F36-E26B566AC8A7}"/>
              </a:ext>
            </a:extLst>
          </p:cNvPr>
          <p:cNvSpPr/>
          <p:nvPr/>
        </p:nvSpPr>
        <p:spPr>
          <a:xfrm>
            <a:off x="1323832" y="2514600"/>
            <a:ext cx="1233527" cy="15333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CB97BC2-D9E1-1940-930D-A962E8AF47D5}"/>
              </a:ext>
            </a:extLst>
          </p:cNvPr>
          <p:cNvSpPr/>
          <p:nvPr/>
        </p:nvSpPr>
        <p:spPr>
          <a:xfrm>
            <a:off x="4120356" y="1462828"/>
            <a:ext cx="1746302" cy="242143"/>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B78A055C-8E30-F047-BC6A-6E6EB52C9E98}"/>
              </a:ext>
            </a:extLst>
          </p:cNvPr>
          <p:cNvSpPr/>
          <p:nvPr/>
        </p:nvSpPr>
        <p:spPr>
          <a:xfrm>
            <a:off x="4569221" y="2923454"/>
            <a:ext cx="956960" cy="14588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4BBAB3B-5E64-8F47-9D57-3F40FF88B5B8}"/>
              </a:ext>
            </a:extLst>
          </p:cNvPr>
          <p:cNvSpPr/>
          <p:nvPr/>
        </p:nvSpPr>
        <p:spPr>
          <a:xfrm>
            <a:off x="4569221" y="306596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sp>
        <p:nvSpPr>
          <p:cNvPr id="44" name="Rectangle 43">
            <a:extLst>
              <a:ext uri="{FF2B5EF4-FFF2-40B4-BE49-F238E27FC236}">
                <a16:creationId xmlns:a16="http://schemas.microsoft.com/office/drawing/2014/main" id="{3D178068-3418-D149-BC49-5DB5C43C40E4}"/>
              </a:ext>
            </a:extLst>
          </p:cNvPr>
          <p:cNvSpPr/>
          <p:nvPr/>
        </p:nvSpPr>
        <p:spPr>
          <a:xfrm>
            <a:off x="6662331" y="306933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a:t>
            </a:r>
          </a:p>
        </p:txBody>
      </p:sp>
      <p:sp>
        <p:nvSpPr>
          <p:cNvPr id="45" name="Bent Arrow 44">
            <a:extLst>
              <a:ext uri="{FF2B5EF4-FFF2-40B4-BE49-F238E27FC236}">
                <a16:creationId xmlns:a16="http://schemas.microsoft.com/office/drawing/2014/main" id="{681FBBED-4447-F44C-BBA5-3462E932AAD2}"/>
              </a:ext>
            </a:extLst>
          </p:cNvPr>
          <p:cNvSpPr/>
          <p:nvPr/>
        </p:nvSpPr>
        <p:spPr>
          <a:xfrm flipV="1">
            <a:off x="6736932" y="3280058"/>
            <a:ext cx="4340459" cy="231522"/>
          </a:xfrm>
          <a:prstGeom prst="bentArrow">
            <a:avLst>
              <a:gd name="adj1" fmla="val 33085"/>
              <a:gd name="adj2" fmla="val 23646"/>
              <a:gd name="adj3" fmla="val 50000"/>
              <a:gd name="adj4" fmla="val 3622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a:extLst>
              <a:ext uri="{FF2B5EF4-FFF2-40B4-BE49-F238E27FC236}">
                <a16:creationId xmlns:a16="http://schemas.microsoft.com/office/drawing/2014/main" id="{9C5BCC03-E208-C947-A270-251B64565F4E}"/>
              </a:ext>
            </a:extLst>
          </p:cNvPr>
          <p:cNvSpPr/>
          <p:nvPr/>
        </p:nvSpPr>
        <p:spPr>
          <a:xfrm>
            <a:off x="10701522" y="3198865"/>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6</a:t>
            </a:r>
          </a:p>
        </p:txBody>
      </p:sp>
      <p:sp>
        <p:nvSpPr>
          <p:cNvPr id="47" name="TextBox 46">
            <a:extLst>
              <a:ext uri="{FF2B5EF4-FFF2-40B4-BE49-F238E27FC236}">
                <a16:creationId xmlns:a16="http://schemas.microsoft.com/office/drawing/2014/main" id="{E098F937-42C1-3F4F-A55E-78ECCF75EA5E}"/>
              </a:ext>
            </a:extLst>
          </p:cNvPr>
          <p:cNvSpPr txBox="1"/>
          <p:nvPr/>
        </p:nvSpPr>
        <p:spPr>
          <a:xfrm>
            <a:off x="1759515" y="2252375"/>
            <a:ext cx="1059970" cy="307777"/>
          </a:xfrm>
          <a:prstGeom prst="rect">
            <a:avLst/>
          </a:prstGeom>
          <a:noFill/>
        </p:spPr>
        <p:txBody>
          <a:bodyPr wrap="none" rtlCol="0">
            <a:spAutoFit/>
          </a:bodyPr>
          <a:lstStyle/>
          <a:p>
            <a:r>
              <a:rPr lang="en-US" sz="1400" dirty="0">
                <a:highlight>
                  <a:srgbClr val="FFFF00"/>
                </a:highlight>
              </a:rPr>
              <a:t>Just created</a:t>
            </a:r>
          </a:p>
        </p:txBody>
      </p:sp>
      <p:sp>
        <p:nvSpPr>
          <p:cNvPr id="17" name="TextBox 16">
            <a:extLst>
              <a:ext uri="{FF2B5EF4-FFF2-40B4-BE49-F238E27FC236}">
                <a16:creationId xmlns:a16="http://schemas.microsoft.com/office/drawing/2014/main" id="{E83390DF-5F99-1E42-8CAB-A8F3D2D97CD5}"/>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E2E28DB3-4D76-0845-AA11-C523F89798AC}"/>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3628586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16</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Table Name: </a:t>
            </a:r>
            <a:r>
              <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room_ds230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Number of columns: </a:t>
            </a:r>
            <a:r>
              <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6</a:t>
            </a:r>
          </a:p>
        </p:txBody>
      </p:sp>
      <p:pic>
        <p:nvPicPr>
          <p:cNvPr id="38" name="Picture 37">
            <a:extLst>
              <a:ext uri="{FF2B5EF4-FFF2-40B4-BE49-F238E27FC236}">
                <a16:creationId xmlns:a16="http://schemas.microsoft.com/office/drawing/2014/main" id="{70226B98-4E02-3641-9367-66DF898029B2}"/>
              </a:ext>
            </a:extLst>
          </p:cNvPr>
          <p:cNvPicPr>
            <a:picLocks noChangeAspect="1"/>
          </p:cNvPicPr>
          <p:nvPr/>
        </p:nvPicPr>
        <p:blipFill>
          <a:blip r:embed="rId2"/>
          <a:stretch>
            <a:fillRect/>
          </a:stretch>
        </p:blipFill>
        <p:spPr>
          <a:xfrm>
            <a:off x="658301" y="1512076"/>
            <a:ext cx="9021610" cy="5225249"/>
          </a:xfrm>
          <a:prstGeom prst="rect">
            <a:avLst/>
          </a:prstGeom>
        </p:spPr>
      </p:pic>
      <p:sp>
        <p:nvSpPr>
          <p:cNvPr id="4" name="Right Arrow 3">
            <a:extLst>
              <a:ext uri="{FF2B5EF4-FFF2-40B4-BE49-F238E27FC236}">
                <a16:creationId xmlns:a16="http://schemas.microsoft.com/office/drawing/2014/main" id="{C45BA026-3E0F-FD4B-BEC5-EAC8B4DD8B05}"/>
              </a:ext>
            </a:extLst>
          </p:cNvPr>
          <p:cNvSpPr/>
          <p:nvPr/>
        </p:nvSpPr>
        <p:spPr>
          <a:xfrm>
            <a:off x="1540565" y="2723322"/>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5327AA2F-F0D9-A54D-8F18-6E55ACA3AB57}"/>
              </a:ext>
            </a:extLst>
          </p:cNvPr>
          <p:cNvSpPr/>
          <p:nvPr/>
        </p:nvSpPr>
        <p:spPr>
          <a:xfrm>
            <a:off x="2608980" y="2711670"/>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46C0DDFF-5BAB-334C-90AB-4F0AF8D02C7B}"/>
              </a:ext>
            </a:extLst>
          </p:cNvPr>
          <p:cNvSpPr/>
          <p:nvPr/>
        </p:nvSpPr>
        <p:spPr>
          <a:xfrm>
            <a:off x="3717235" y="2698720"/>
            <a:ext cx="3598763" cy="1869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ED4A196-B2D0-6C40-9BE2-D917252016DC}"/>
              </a:ext>
            </a:extLst>
          </p:cNvPr>
          <p:cNvPicPr>
            <a:picLocks noChangeAspect="1"/>
          </p:cNvPicPr>
          <p:nvPr/>
        </p:nvPicPr>
        <p:blipFill>
          <a:blip r:embed="rId3"/>
          <a:stretch>
            <a:fillRect/>
          </a:stretch>
        </p:blipFill>
        <p:spPr>
          <a:xfrm>
            <a:off x="7384024" y="3174346"/>
            <a:ext cx="2863790" cy="2153961"/>
          </a:xfrm>
          <a:prstGeom prst="rect">
            <a:avLst/>
          </a:prstGeom>
        </p:spPr>
      </p:pic>
      <p:sp>
        <p:nvSpPr>
          <p:cNvPr id="46" name="Bent Arrow 45">
            <a:extLst>
              <a:ext uri="{FF2B5EF4-FFF2-40B4-BE49-F238E27FC236}">
                <a16:creationId xmlns:a16="http://schemas.microsoft.com/office/drawing/2014/main" id="{5ACB21DE-E99C-624D-8EBB-818C5BD75353}"/>
              </a:ext>
            </a:extLst>
          </p:cNvPr>
          <p:cNvSpPr/>
          <p:nvPr/>
        </p:nvSpPr>
        <p:spPr>
          <a:xfrm flipV="1">
            <a:off x="7952107" y="2723321"/>
            <a:ext cx="455794" cy="2471167"/>
          </a:xfrm>
          <a:prstGeom prst="bentArrow">
            <a:avLst>
              <a:gd name="adj1" fmla="val 25000"/>
              <a:gd name="adj2" fmla="val 25000"/>
              <a:gd name="adj3" fmla="val 25000"/>
              <a:gd name="adj4" fmla="val 3622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ight Arrow 43">
            <a:extLst>
              <a:ext uri="{FF2B5EF4-FFF2-40B4-BE49-F238E27FC236}">
                <a16:creationId xmlns:a16="http://schemas.microsoft.com/office/drawing/2014/main" id="{2171BF16-DA46-7447-823D-190EFAB6C656}"/>
              </a:ext>
            </a:extLst>
          </p:cNvPr>
          <p:cNvSpPr/>
          <p:nvPr/>
        </p:nvSpPr>
        <p:spPr>
          <a:xfrm>
            <a:off x="8607558" y="5010776"/>
            <a:ext cx="645772" cy="1837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68EDC609-F178-0F4D-87B3-D07B754A979A}"/>
              </a:ext>
            </a:extLst>
          </p:cNvPr>
          <p:cNvSpPr/>
          <p:nvPr/>
        </p:nvSpPr>
        <p:spPr>
          <a:xfrm>
            <a:off x="1536071" y="3152259"/>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a:extLst>
              <a:ext uri="{FF2B5EF4-FFF2-40B4-BE49-F238E27FC236}">
                <a16:creationId xmlns:a16="http://schemas.microsoft.com/office/drawing/2014/main" id="{0FAB7474-2034-E647-9151-CB81510C6226}"/>
              </a:ext>
            </a:extLst>
          </p:cNvPr>
          <p:cNvSpPr/>
          <p:nvPr/>
        </p:nvSpPr>
        <p:spPr>
          <a:xfrm>
            <a:off x="2481468" y="3140607"/>
            <a:ext cx="1525215" cy="1869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673BC00-9862-8444-A480-B5F323596BB6}"/>
              </a:ext>
            </a:extLst>
          </p:cNvPr>
          <p:cNvSpPr/>
          <p:nvPr/>
        </p:nvSpPr>
        <p:spPr>
          <a:xfrm>
            <a:off x="1362441" y="256610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7</a:t>
            </a:r>
          </a:p>
        </p:txBody>
      </p:sp>
      <p:sp>
        <p:nvSpPr>
          <p:cNvPr id="66" name="Rectangle 65">
            <a:extLst>
              <a:ext uri="{FF2B5EF4-FFF2-40B4-BE49-F238E27FC236}">
                <a16:creationId xmlns:a16="http://schemas.microsoft.com/office/drawing/2014/main" id="{A52EB014-1D19-084A-84B6-C7B77751EC3B}"/>
              </a:ext>
            </a:extLst>
          </p:cNvPr>
          <p:cNvSpPr/>
          <p:nvPr/>
        </p:nvSpPr>
        <p:spPr>
          <a:xfrm>
            <a:off x="2403389" y="256425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8</a:t>
            </a:r>
          </a:p>
        </p:txBody>
      </p:sp>
      <p:sp>
        <p:nvSpPr>
          <p:cNvPr id="67" name="Rectangle 66">
            <a:extLst>
              <a:ext uri="{FF2B5EF4-FFF2-40B4-BE49-F238E27FC236}">
                <a16:creationId xmlns:a16="http://schemas.microsoft.com/office/drawing/2014/main" id="{7CB347EF-106A-2045-83C7-2FAFB3A48187}"/>
              </a:ext>
            </a:extLst>
          </p:cNvPr>
          <p:cNvSpPr/>
          <p:nvPr/>
        </p:nvSpPr>
        <p:spPr>
          <a:xfrm>
            <a:off x="3503278" y="255858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9</a:t>
            </a:r>
          </a:p>
        </p:txBody>
      </p:sp>
      <p:sp>
        <p:nvSpPr>
          <p:cNvPr id="68" name="Rectangle 67">
            <a:extLst>
              <a:ext uri="{FF2B5EF4-FFF2-40B4-BE49-F238E27FC236}">
                <a16:creationId xmlns:a16="http://schemas.microsoft.com/office/drawing/2014/main" id="{761DFA19-7ABC-4247-A422-8416CA7C0FAF}"/>
              </a:ext>
            </a:extLst>
          </p:cNvPr>
          <p:cNvSpPr/>
          <p:nvPr/>
        </p:nvSpPr>
        <p:spPr>
          <a:xfrm>
            <a:off x="7884081" y="266201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10</a:t>
            </a:r>
          </a:p>
        </p:txBody>
      </p:sp>
      <p:sp>
        <p:nvSpPr>
          <p:cNvPr id="69" name="Rectangle 68">
            <a:extLst>
              <a:ext uri="{FF2B5EF4-FFF2-40B4-BE49-F238E27FC236}">
                <a16:creationId xmlns:a16="http://schemas.microsoft.com/office/drawing/2014/main" id="{07314D99-F977-F54F-A9AB-D081B7100AC9}"/>
              </a:ext>
            </a:extLst>
          </p:cNvPr>
          <p:cNvSpPr/>
          <p:nvPr/>
        </p:nvSpPr>
        <p:spPr>
          <a:xfrm>
            <a:off x="8688683" y="487695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11</a:t>
            </a:r>
          </a:p>
        </p:txBody>
      </p:sp>
      <p:sp>
        <p:nvSpPr>
          <p:cNvPr id="70" name="Rectangle 69">
            <a:extLst>
              <a:ext uri="{FF2B5EF4-FFF2-40B4-BE49-F238E27FC236}">
                <a16:creationId xmlns:a16="http://schemas.microsoft.com/office/drawing/2014/main" id="{A85391A9-53A4-CD40-A446-31372863E86C}"/>
              </a:ext>
            </a:extLst>
          </p:cNvPr>
          <p:cNvSpPr/>
          <p:nvPr/>
        </p:nvSpPr>
        <p:spPr>
          <a:xfrm>
            <a:off x="8521614" y="272450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12</a:t>
            </a:r>
          </a:p>
        </p:txBody>
      </p:sp>
      <p:sp>
        <p:nvSpPr>
          <p:cNvPr id="71" name="Rectangle 70">
            <a:extLst>
              <a:ext uri="{FF2B5EF4-FFF2-40B4-BE49-F238E27FC236}">
                <a16:creationId xmlns:a16="http://schemas.microsoft.com/office/drawing/2014/main" id="{95EC4FC4-4B87-9E49-9344-E3E8589420D0}"/>
              </a:ext>
            </a:extLst>
          </p:cNvPr>
          <p:cNvSpPr/>
          <p:nvPr/>
        </p:nvSpPr>
        <p:spPr>
          <a:xfrm>
            <a:off x="1370326" y="300493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13</a:t>
            </a:r>
          </a:p>
        </p:txBody>
      </p:sp>
      <p:sp>
        <p:nvSpPr>
          <p:cNvPr id="72" name="Rectangle 71">
            <a:extLst>
              <a:ext uri="{FF2B5EF4-FFF2-40B4-BE49-F238E27FC236}">
                <a16:creationId xmlns:a16="http://schemas.microsoft.com/office/drawing/2014/main" id="{685BAF68-E6EF-EE4F-8644-F29BBECB0DBD}"/>
              </a:ext>
            </a:extLst>
          </p:cNvPr>
          <p:cNvSpPr/>
          <p:nvPr/>
        </p:nvSpPr>
        <p:spPr>
          <a:xfrm>
            <a:off x="2464211" y="299454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14</a:t>
            </a:r>
          </a:p>
        </p:txBody>
      </p:sp>
      <p:sp>
        <p:nvSpPr>
          <p:cNvPr id="73" name="Rectangle 72">
            <a:extLst>
              <a:ext uri="{FF2B5EF4-FFF2-40B4-BE49-F238E27FC236}">
                <a16:creationId xmlns:a16="http://schemas.microsoft.com/office/drawing/2014/main" id="{CB269AA4-8AFF-8448-BE0D-C83DB4215E01}"/>
              </a:ext>
            </a:extLst>
          </p:cNvPr>
          <p:cNvSpPr/>
          <p:nvPr/>
        </p:nvSpPr>
        <p:spPr>
          <a:xfrm>
            <a:off x="4006683" y="298987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15</a:t>
            </a:r>
          </a:p>
        </p:txBody>
      </p:sp>
      <p:sp>
        <p:nvSpPr>
          <p:cNvPr id="78" name="Right Arrow 77">
            <a:extLst>
              <a:ext uri="{FF2B5EF4-FFF2-40B4-BE49-F238E27FC236}">
                <a16:creationId xmlns:a16="http://schemas.microsoft.com/office/drawing/2014/main" id="{FA6299B0-D169-FD4C-8422-84E026A9E135}"/>
              </a:ext>
            </a:extLst>
          </p:cNvPr>
          <p:cNvSpPr/>
          <p:nvPr/>
        </p:nvSpPr>
        <p:spPr>
          <a:xfrm>
            <a:off x="2581745" y="3622842"/>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E73FD477-989A-494C-9B18-4819FD0F4FDA}"/>
              </a:ext>
            </a:extLst>
          </p:cNvPr>
          <p:cNvSpPr/>
          <p:nvPr/>
        </p:nvSpPr>
        <p:spPr>
          <a:xfrm>
            <a:off x="1492513" y="3566375"/>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BAD1D5E-657E-C741-918A-4B24F4823FF5}"/>
              </a:ext>
            </a:extLst>
          </p:cNvPr>
          <p:cNvSpPr/>
          <p:nvPr/>
        </p:nvSpPr>
        <p:spPr>
          <a:xfrm>
            <a:off x="1328671" y="342510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16</a:t>
            </a:r>
          </a:p>
        </p:txBody>
      </p:sp>
      <p:sp>
        <p:nvSpPr>
          <p:cNvPr id="82" name="Rectangle 81">
            <a:extLst>
              <a:ext uri="{FF2B5EF4-FFF2-40B4-BE49-F238E27FC236}">
                <a16:creationId xmlns:a16="http://schemas.microsoft.com/office/drawing/2014/main" id="{A497ECC6-2F8D-4B4F-A5AD-85CF787EA269}"/>
              </a:ext>
            </a:extLst>
          </p:cNvPr>
          <p:cNvSpPr/>
          <p:nvPr/>
        </p:nvSpPr>
        <p:spPr>
          <a:xfrm>
            <a:off x="2387966" y="347371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17</a:t>
            </a:r>
          </a:p>
        </p:txBody>
      </p:sp>
      <p:sp>
        <p:nvSpPr>
          <p:cNvPr id="83" name="Right Arrow 82">
            <a:extLst>
              <a:ext uri="{FF2B5EF4-FFF2-40B4-BE49-F238E27FC236}">
                <a16:creationId xmlns:a16="http://schemas.microsoft.com/office/drawing/2014/main" id="{E286566B-623C-7C41-839C-09242CBD3EA8}"/>
              </a:ext>
            </a:extLst>
          </p:cNvPr>
          <p:cNvSpPr/>
          <p:nvPr/>
        </p:nvSpPr>
        <p:spPr>
          <a:xfrm>
            <a:off x="2599176" y="4041800"/>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a:extLst>
              <a:ext uri="{FF2B5EF4-FFF2-40B4-BE49-F238E27FC236}">
                <a16:creationId xmlns:a16="http://schemas.microsoft.com/office/drawing/2014/main" id="{05C39501-C8DC-D54F-B49C-BE83CDB5763C}"/>
              </a:ext>
            </a:extLst>
          </p:cNvPr>
          <p:cNvSpPr/>
          <p:nvPr/>
        </p:nvSpPr>
        <p:spPr>
          <a:xfrm>
            <a:off x="1509944" y="3985333"/>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D13B084-EC44-194A-BB18-AB95F1E70629}"/>
              </a:ext>
            </a:extLst>
          </p:cNvPr>
          <p:cNvSpPr/>
          <p:nvPr/>
        </p:nvSpPr>
        <p:spPr>
          <a:xfrm>
            <a:off x="1346102" y="384406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19</a:t>
            </a:r>
          </a:p>
        </p:txBody>
      </p:sp>
      <p:sp>
        <p:nvSpPr>
          <p:cNvPr id="86" name="Rectangle 85">
            <a:extLst>
              <a:ext uri="{FF2B5EF4-FFF2-40B4-BE49-F238E27FC236}">
                <a16:creationId xmlns:a16="http://schemas.microsoft.com/office/drawing/2014/main" id="{60175DF0-88C7-894B-BB74-750DDF9BB509}"/>
              </a:ext>
            </a:extLst>
          </p:cNvPr>
          <p:cNvSpPr/>
          <p:nvPr/>
        </p:nvSpPr>
        <p:spPr>
          <a:xfrm>
            <a:off x="2405397" y="3892674"/>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20</a:t>
            </a:r>
          </a:p>
        </p:txBody>
      </p:sp>
      <p:sp>
        <p:nvSpPr>
          <p:cNvPr id="87" name="Rectangle 86">
            <a:extLst>
              <a:ext uri="{FF2B5EF4-FFF2-40B4-BE49-F238E27FC236}">
                <a16:creationId xmlns:a16="http://schemas.microsoft.com/office/drawing/2014/main" id="{A911DD40-E2D8-E34B-897D-0DEE191BFE66}"/>
              </a:ext>
            </a:extLst>
          </p:cNvPr>
          <p:cNvSpPr/>
          <p:nvPr/>
        </p:nvSpPr>
        <p:spPr>
          <a:xfrm>
            <a:off x="3150762" y="360350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18</a:t>
            </a:r>
          </a:p>
        </p:txBody>
      </p:sp>
      <p:sp>
        <p:nvSpPr>
          <p:cNvPr id="88" name="Rectangle 87">
            <a:extLst>
              <a:ext uri="{FF2B5EF4-FFF2-40B4-BE49-F238E27FC236}">
                <a16:creationId xmlns:a16="http://schemas.microsoft.com/office/drawing/2014/main" id="{0964300F-4CDB-1147-A639-ECBC747C9FF0}"/>
              </a:ext>
            </a:extLst>
          </p:cNvPr>
          <p:cNvSpPr/>
          <p:nvPr/>
        </p:nvSpPr>
        <p:spPr>
          <a:xfrm>
            <a:off x="3181718" y="404706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21</a:t>
            </a:r>
          </a:p>
        </p:txBody>
      </p:sp>
      <p:sp>
        <p:nvSpPr>
          <p:cNvPr id="89" name="Right Arrow 88">
            <a:extLst>
              <a:ext uri="{FF2B5EF4-FFF2-40B4-BE49-F238E27FC236}">
                <a16:creationId xmlns:a16="http://schemas.microsoft.com/office/drawing/2014/main" id="{488E870A-E86B-0D4F-AB15-5946479A0584}"/>
              </a:ext>
            </a:extLst>
          </p:cNvPr>
          <p:cNvSpPr/>
          <p:nvPr/>
        </p:nvSpPr>
        <p:spPr>
          <a:xfrm>
            <a:off x="2596078" y="4471266"/>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7F9A4563-12F2-7240-910F-F6D66EDB41AE}"/>
              </a:ext>
            </a:extLst>
          </p:cNvPr>
          <p:cNvSpPr/>
          <p:nvPr/>
        </p:nvSpPr>
        <p:spPr>
          <a:xfrm>
            <a:off x="1506846" y="4414799"/>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5F01D51-148A-6148-9114-25BDD25AE8F0}"/>
              </a:ext>
            </a:extLst>
          </p:cNvPr>
          <p:cNvSpPr/>
          <p:nvPr/>
        </p:nvSpPr>
        <p:spPr>
          <a:xfrm>
            <a:off x="1343004" y="427353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22</a:t>
            </a:r>
          </a:p>
        </p:txBody>
      </p:sp>
      <p:sp>
        <p:nvSpPr>
          <p:cNvPr id="92" name="Rectangle 91">
            <a:extLst>
              <a:ext uri="{FF2B5EF4-FFF2-40B4-BE49-F238E27FC236}">
                <a16:creationId xmlns:a16="http://schemas.microsoft.com/office/drawing/2014/main" id="{C3AAF0EC-4AEB-5746-BA63-4AEE8CA6C1FE}"/>
              </a:ext>
            </a:extLst>
          </p:cNvPr>
          <p:cNvSpPr/>
          <p:nvPr/>
        </p:nvSpPr>
        <p:spPr>
          <a:xfrm>
            <a:off x="2402299" y="4322140"/>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23</a:t>
            </a:r>
          </a:p>
        </p:txBody>
      </p:sp>
      <p:sp>
        <p:nvSpPr>
          <p:cNvPr id="93" name="Rectangle 92">
            <a:extLst>
              <a:ext uri="{FF2B5EF4-FFF2-40B4-BE49-F238E27FC236}">
                <a16:creationId xmlns:a16="http://schemas.microsoft.com/office/drawing/2014/main" id="{BCC165E0-276F-8E46-A444-4B8BD24BFCEA}"/>
              </a:ext>
            </a:extLst>
          </p:cNvPr>
          <p:cNvSpPr/>
          <p:nvPr/>
        </p:nvSpPr>
        <p:spPr>
          <a:xfrm>
            <a:off x="3181718" y="448209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24</a:t>
            </a:r>
          </a:p>
        </p:txBody>
      </p:sp>
      <p:sp>
        <p:nvSpPr>
          <p:cNvPr id="97" name="Right Arrow 96">
            <a:extLst>
              <a:ext uri="{FF2B5EF4-FFF2-40B4-BE49-F238E27FC236}">
                <a16:creationId xmlns:a16="http://schemas.microsoft.com/office/drawing/2014/main" id="{6751B902-C68D-DA43-A003-1CB7B87EF0A7}"/>
              </a:ext>
            </a:extLst>
          </p:cNvPr>
          <p:cNvSpPr/>
          <p:nvPr/>
        </p:nvSpPr>
        <p:spPr>
          <a:xfrm>
            <a:off x="2603462" y="4904024"/>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ight Arrow 97">
            <a:extLst>
              <a:ext uri="{FF2B5EF4-FFF2-40B4-BE49-F238E27FC236}">
                <a16:creationId xmlns:a16="http://schemas.microsoft.com/office/drawing/2014/main" id="{56CE274B-AB79-7647-9265-1834E3C22218}"/>
              </a:ext>
            </a:extLst>
          </p:cNvPr>
          <p:cNvSpPr/>
          <p:nvPr/>
        </p:nvSpPr>
        <p:spPr>
          <a:xfrm>
            <a:off x="1514230" y="4847557"/>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1278038-82E6-3A4C-B05C-10D1A35157FB}"/>
              </a:ext>
            </a:extLst>
          </p:cNvPr>
          <p:cNvSpPr/>
          <p:nvPr/>
        </p:nvSpPr>
        <p:spPr>
          <a:xfrm>
            <a:off x="1350388" y="4706291"/>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25</a:t>
            </a:r>
          </a:p>
        </p:txBody>
      </p:sp>
      <p:sp>
        <p:nvSpPr>
          <p:cNvPr id="100" name="Rectangle 99">
            <a:extLst>
              <a:ext uri="{FF2B5EF4-FFF2-40B4-BE49-F238E27FC236}">
                <a16:creationId xmlns:a16="http://schemas.microsoft.com/office/drawing/2014/main" id="{2E7A86F2-F35B-434F-87A9-26D2EFFB64A1}"/>
              </a:ext>
            </a:extLst>
          </p:cNvPr>
          <p:cNvSpPr/>
          <p:nvPr/>
        </p:nvSpPr>
        <p:spPr>
          <a:xfrm>
            <a:off x="2409683" y="475489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26</a:t>
            </a:r>
          </a:p>
        </p:txBody>
      </p:sp>
      <p:sp>
        <p:nvSpPr>
          <p:cNvPr id="101" name="Rectangle 100">
            <a:extLst>
              <a:ext uri="{FF2B5EF4-FFF2-40B4-BE49-F238E27FC236}">
                <a16:creationId xmlns:a16="http://schemas.microsoft.com/office/drawing/2014/main" id="{60C72D55-56D0-334F-A31D-44E926D5BCEB}"/>
              </a:ext>
            </a:extLst>
          </p:cNvPr>
          <p:cNvSpPr/>
          <p:nvPr/>
        </p:nvSpPr>
        <p:spPr>
          <a:xfrm>
            <a:off x="3197810" y="491140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27</a:t>
            </a:r>
          </a:p>
        </p:txBody>
      </p:sp>
      <p:sp>
        <p:nvSpPr>
          <p:cNvPr id="103" name="Bent Arrow 102">
            <a:extLst>
              <a:ext uri="{FF2B5EF4-FFF2-40B4-BE49-F238E27FC236}">
                <a16:creationId xmlns:a16="http://schemas.microsoft.com/office/drawing/2014/main" id="{2891541F-F60D-664F-BE7F-ADFCA6AC23ED}"/>
              </a:ext>
            </a:extLst>
          </p:cNvPr>
          <p:cNvSpPr/>
          <p:nvPr/>
        </p:nvSpPr>
        <p:spPr>
          <a:xfrm flipV="1">
            <a:off x="3596509" y="6276452"/>
            <a:ext cx="5568755" cy="366925"/>
          </a:xfrm>
          <a:prstGeom prst="bentArrow">
            <a:avLst>
              <a:gd name="adj1" fmla="val 25000"/>
              <a:gd name="adj2" fmla="val 25000"/>
              <a:gd name="adj3" fmla="val 25000"/>
              <a:gd name="adj4" fmla="val 3622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98CD39FC-6A66-5A4F-BFEE-B827C32DCF4E}"/>
              </a:ext>
            </a:extLst>
          </p:cNvPr>
          <p:cNvSpPr/>
          <p:nvPr/>
        </p:nvSpPr>
        <p:spPr>
          <a:xfrm>
            <a:off x="3596509" y="5024651"/>
            <a:ext cx="96185" cy="1321587"/>
          </a:xfrm>
          <a:prstGeom prst="rect">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CF6E1BB-0A72-9641-B98C-B3297E851DF3}"/>
              </a:ext>
            </a:extLst>
          </p:cNvPr>
          <p:cNvSpPr/>
          <p:nvPr/>
        </p:nvSpPr>
        <p:spPr>
          <a:xfrm>
            <a:off x="9539091" y="6472824"/>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28</a:t>
            </a:r>
          </a:p>
        </p:txBody>
      </p:sp>
      <p:sp>
        <p:nvSpPr>
          <p:cNvPr id="115" name="Rectangle 114">
            <a:extLst>
              <a:ext uri="{FF2B5EF4-FFF2-40B4-BE49-F238E27FC236}">
                <a16:creationId xmlns:a16="http://schemas.microsoft.com/office/drawing/2014/main" id="{19774486-D91F-EC4B-B076-11A2FCDB95B6}"/>
              </a:ext>
            </a:extLst>
          </p:cNvPr>
          <p:cNvSpPr/>
          <p:nvPr/>
        </p:nvSpPr>
        <p:spPr>
          <a:xfrm>
            <a:off x="1273858" y="2142915"/>
            <a:ext cx="693537" cy="18668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C98D292B-FA2E-9F4E-8944-CA272E91A459}"/>
              </a:ext>
            </a:extLst>
          </p:cNvPr>
          <p:cNvSpPr/>
          <p:nvPr/>
        </p:nvSpPr>
        <p:spPr>
          <a:xfrm>
            <a:off x="1824306" y="1699512"/>
            <a:ext cx="2529145" cy="18506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673A03C-010D-7743-A0A0-FB5E2A0A6FAD}"/>
              </a:ext>
            </a:extLst>
          </p:cNvPr>
          <p:cNvSpPr/>
          <p:nvPr/>
        </p:nvSpPr>
        <p:spPr>
          <a:xfrm>
            <a:off x="5829293" y="1509688"/>
            <a:ext cx="1486705" cy="18668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0AEF177-2AB5-AC42-A9C6-13B961FBE494}"/>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57" name="Rectangle 56">
            <a:extLst>
              <a:ext uri="{FF2B5EF4-FFF2-40B4-BE49-F238E27FC236}">
                <a16:creationId xmlns:a16="http://schemas.microsoft.com/office/drawing/2014/main" id="{07E54C66-6AF7-BC4A-B939-63F00FB309E2}"/>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58" name="Rectangle 57">
            <a:extLst>
              <a:ext uri="{FF2B5EF4-FFF2-40B4-BE49-F238E27FC236}">
                <a16:creationId xmlns:a16="http://schemas.microsoft.com/office/drawing/2014/main" id="{3DAE2B14-330C-1A43-8561-D6DC1A99C138}"/>
              </a:ext>
            </a:extLst>
          </p:cNvPr>
          <p:cNvSpPr/>
          <p:nvPr/>
        </p:nvSpPr>
        <p:spPr>
          <a:xfrm>
            <a:off x="9359966" y="3527426"/>
            <a:ext cx="93022" cy="1511918"/>
          </a:xfrm>
          <a:prstGeom prst="rect">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Bent Arrow 59">
            <a:extLst>
              <a:ext uri="{FF2B5EF4-FFF2-40B4-BE49-F238E27FC236}">
                <a16:creationId xmlns:a16="http://schemas.microsoft.com/office/drawing/2014/main" id="{824246C0-257E-6745-B675-07C1DA5043DE}"/>
              </a:ext>
            </a:extLst>
          </p:cNvPr>
          <p:cNvSpPr/>
          <p:nvPr/>
        </p:nvSpPr>
        <p:spPr>
          <a:xfrm rot="5400000" flipH="1" flipV="1">
            <a:off x="8141567" y="3069769"/>
            <a:ext cx="739285" cy="354950"/>
          </a:xfrm>
          <a:prstGeom prst="bentArrow">
            <a:avLst>
              <a:gd name="adj1" fmla="val 25000"/>
              <a:gd name="adj2" fmla="val 25000"/>
              <a:gd name="adj3" fmla="val 25000"/>
              <a:gd name="adj4" fmla="val 3622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A2A474DA-4162-FD40-ADAA-E49470383A55}"/>
              </a:ext>
            </a:extLst>
          </p:cNvPr>
          <p:cNvSpPr/>
          <p:nvPr/>
        </p:nvSpPr>
        <p:spPr>
          <a:xfrm rot="5400000">
            <a:off x="9018417" y="3177888"/>
            <a:ext cx="88195" cy="787270"/>
          </a:xfrm>
          <a:prstGeom prst="rect">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718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17</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What you should know on </a:t>
            </a:r>
            <a:r>
              <a:rPr lang="en-US" dirty="0" err="1">
                <a:solidFill>
                  <a:srgbClr val="002060"/>
                </a:solidFill>
                <a:latin typeface="Arial" panose="020B0604020202020204" pitchFamily="34" charset="0"/>
                <a:ea typeface="Times New Roman" panose="02020603050405020304" pitchFamily="18" charset="0"/>
                <a:cs typeface="Arial" panose="020B0604020202020204" pitchFamily="34" charset="0"/>
              </a:rPr>
              <a:t>PHPMyAdmin</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 panel (at least).</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C4C8CDC6-06B6-6E40-A490-8E993A0A5EF4}"/>
              </a:ext>
            </a:extLst>
          </p:cNvPr>
          <p:cNvPicPr>
            <a:picLocks noChangeAspect="1"/>
          </p:cNvPicPr>
          <p:nvPr/>
        </p:nvPicPr>
        <p:blipFill>
          <a:blip r:embed="rId2"/>
          <a:stretch>
            <a:fillRect/>
          </a:stretch>
        </p:blipFill>
        <p:spPr>
          <a:xfrm>
            <a:off x="1036198" y="1490228"/>
            <a:ext cx="9536044" cy="3352287"/>
          </a:xfrm>
          <a:prstGeom prst="rect">
            <a:avLst/>
          </a:prstGeom>
        </p:spPr>
      </p:pic>
      <p:sp>
        <p:nvSpPr>
          <p:cNvPr id="57" name="Rectangle 56">
            <a:extLst>
              <a:ext uri="{FF2B5EF4-FFF2-40B4-BE49-F238E27FC236}">
                <a16:creationId xmlns:a16="http://schemas.microsoft.com/office/drawing/2014/main" id="{9E089803-9052-8D42-A56D-B4DB179AF66F}"/>
              </a:ext>
            </a:extLst>
          </p:cNvPr>
          <p:cNvSpPr/>
          <p:nvPr/>
        </p:nvSpPr>
        <p:spPr>
          <a:xfrm>
            <a:off x="3789921" y="280647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58" name="Rectangle 57">
            <a:extLst>
              <a:ext uri="{FF2B5EF4-FFF2-40B4-BE49-F238E27FC236}">
                <a16:creationId xmlns:a16="http://schemas.microsoft.com/office/drawing/2014/main" id="{9836FBAF-3B1A-D944-B681-F843510B4FF3}"/>
              </a:ext>
            </a:extLst>
          </p:cNvPr>
          <p:cNvSpPr/>
          <p:nvPr/>
        </p:nvSpPr>
        <p:spPr>
          <a:xfrm>
            <a:off x="4330517" y="280647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b</a:t>
            </a:r>
          </a:p>
        </p:txBody>
      </p:sp>
      <p:sp>
        <p:nvSpPr>
          <p:cNvPr id="60" name="Rectangle 59">
            <a:extLst>
              <a:ext uri="{FF2B5EF4-FFF2-40B4-BE49-F238E27FC236}">
                <a16:creationId xmlns:a16="http://schemas.microsoft.com/office/drawing/2014/main" id="{E4C294C7-5697-DF41-8FA8-00B67FFAF292}"/>
              </a:ext>
            </a:extLst>
          </p:cNvPr>
          <p:cNvSpPr/>
          <p:nvPr/>
        </p:nvSpPr>
        <p:spPr>
          <a:xfrm>
            <a:off x="5429877" y="280647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t>
            </a:r>
          </a:p>
        </p:txBody>
      </p:sp>
      <p:sp>
        <p:nvSpPr>
          <p:cNvPr id="61" name="Rectangle 60">
            <a:extLst>
              <a:ext uri="{FF2B5EF4-FFF2-40B4-BE49-F238E27FC236}">
                <a16:creationId xmlns:a16="http://schemas.microsoft.com/office/drawing/2014/main" id="{89F4F578-B286-3D4C-8FD8-43DCE5315339}"/>
              </a:ext>
            </a:extLst>
          </p:cNvPr>
          <p:cNvSpPr/>
          <p:nvPr/>
        </p:nvSpPr>
        <p:spPr>
          <a:xfrm>
            <a:off x="5891895" y="280611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
            </a:r>
          </a:p>
        </p:txBody>
      </p:sp>
      <p:sp>
        <p:nvSpPr>
          <p:cNvPr id="62" name="Rectangle 61">
            <a:extLst>
              <a:ext uri="{FF2B5EF4-FFF2-40B4-BE49-F238E27FC236}">
                <a16:creationId xmlns:a16="http://schemas.microsoft.com/office/drawing/2014/main" id="{8EDC8328-EBA2-B94A-BFB0-0DCA7A005EA9}"/>
              </a:ext>
            </a:extLst>
          </p:cNvPr>
          <p:cNvSpPr/>
          <p:nvPr/>
        </p:nvSpPr>
        <p:spPr>
          <a:xfrm>
            <a:off x="6353913" y="280611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e</a:t>
            </a:r>
          </a:p>
        </p:txBody>
      </p:sp>
      <p:sp>
        <p:nvSpPr>
          <p:cNvPr id="65" name="Rectangle 64">
            <a:extLst>
              <a:ext uri="{FF2B5EF4-FFF2-40B4-BE49-F238E27FC236}">
                <a16:creationId xmlns:a16="http://schemas.microsoft.com/office/drawing/2014/main" id="{9CFF2371-7A50-F24D-9FF5-3A655D378D18}"/>
              </a:ext>
            </a:extLst>
          </p:cNvPr>
          <p:cNvSpPr/>
          <p:nvPr/>
        </p:nvSpPr>
        <p:spPr>
          <a:xfrm>
            <a:off x="585725" y="4720109"/>
            <a:ext cx="11982994" cy="2118465"/>
          </a:xfrm>
          <a:prstGeom prst="rect">
            <a:avLst/>
          </a:prstGeom>
        </p:spPr>
        <p:txBody>
          <a:bodyPr wrap="square">
            <a:spAutoFit/>
          </a:bodyPr>
          <a:lstStyle/>
          <a:p>
            <a:pPr marL="457200">
              <a:lnSpc>
                <a:spcPct val="150000"/>
              </a:lnSpc>
            </a:pP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Browse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to view / edit / delete data stored in room_dc230, increment counter will proceed to next number.</a:t>
            </a:r>
          </a:p>
          <a:p>
            <a:pPr marL="457200">
              <a:lnSpc>
                <a:spcPct val="150000"/>
              </a:lnSpc>
            </a:pP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Structure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to view / edit / delete / add table structure.</a:t>
            </a:r>
          </a:p>
          <a:p>
            <a:pPr marL="457200">
              <a:lnSpc>
                <a:spcPct val="150000"/>
              </a:lnSpc>
            </a:pP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Insert  to manually insert data into room_dc230.</a:t>
            </a:r>
          </a:p>
          <a:p>
            <a:pPr marL="457200">
              <a:lnSpc>
                <a:spcPct val="150000"/>
              </a:lnSpc>
            </a:pPr>
            <a:r>
              <a:rPr lang="en-US" b="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Empty  to empty room_dc230 database, any increment counter will start from 1. </a:t>
            </a:r>
          </a:p>
          <a:p>
            <a:pPr marL="457200">
              <a:lnSpc>
                <a:spcPct val="150000"/>
              </a:lnSpc>
            </a:pPr>
            <a:r>
              <a:rPr lang="en-US" b="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Drop  will delete room_dc230 table.</a:t>
            </a:r>
            <a:endParaRPr lang="en-US"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sp>
        <p:nvSpPr>
          <p:cNvPr id="74" name="Rectangle 73">
            <a:extLst>
              <a:ext uri="{FF2B5EF4-FFF2-40B4-BE49-F238E27FC236}">
                <a16:creationId xmlns:a16="http://schemas.microsoft.com/office/drawing/2014/main" id="{0249B801-1346-A94E-AAEF-139DBE293227}"/>
              </a:ext>
            </a:extLst>
          </p:cNvPr>
          <p:cNvSpPr/>
          <p:nvPr/>
        </p:nvSpPr>
        <p:spPr>
          <a:xfrm>
            <a:off x="3079630" y="1855331"/>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b</a:t>
            </a:r>
          </a:p>
        </p:txBody>
      </p:sp>
      <p:sp>
        <p:nvSpPr>
          <p:cNvPr id="16" name="TextBox 15">
            <a:extLst>
              <a:ext uri="{FF2B5EF4-FFF2-40B4-BE49-F238E27FC236}">
                <a16:creationId xmlns:a16="http://schemas.microsoft.com/office/drawing/2014/main" id="{CA39721B-8889-574D-8D57-A0CDD33F5E81}"/>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41BA177B-B74D-844F-80B1-F1A8343FC245}"/>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159759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B8B7DC-70F8-5942-A6C4-1E558FC79921}"/>
              </a:ext>
            </a:extLst>
          </p:cNvPr>
          <p:cNvPicPr>
            <a:picLocks noChangeAspect="1"/>
          </p:cNvPicPr>
          <p:nvPr/>
        </p:nvPicPr>
        <p:blipFill>
          <a:blip r:embed="rId2"/>
          <a:stretch>
            <a:fillRect/>
          </a:stretch>
        </p:blipFill>
        <p:spPr>
          <a:xfrm>
            <a:off x="662721" y="2322923"/>
            <a:ext cx="11378265" cy="3999898"/>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18</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Click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Browse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to view room_dc230 database. It is empty since no data in it.</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58" name="Rectangle 57">
            <a:extLst>
              <a:ext uri="{FF2B5EF4-FFF2-40B4-BE49-F238E27FC236}">
                <a16:creationId xmlns:a16="http://schemas.microsoft.com/office/drawing/2014/main" id="{9836FBAF-3B1A-D944-B681-F843510B4FF3}"/>
              </a:ext>
            </a:extLst>
          </p:cNvPr>
          <p:cNvSpPr/>
          <p:nvPr/>
        </p:nvSpPr>
        <p:spPr>
          <a:xfrm>
            <a:off x="1460568" y="1197115"/>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20" name="Rectangle 19">
            <a:extLst>
              <a:ext uri="{FF2B5EF4-FFF2-40B4-BE49-F238E27FC236}">
                <a16:creationId xmlns:a16="http://schemas.microsoft.com/office/drawing/2014/main" id="{11F06140-8739-8E4D-B5AA-F647BF621908}"/>
              </a:ext>
            </a:extLst>
          </p:cNvPr>
          <p:cNvSpPr/>
          <p:nvPr/>
        </p:nvSpPr>
        <p:spPr>
          <a:xfrm>
            <a:off x="2943071" y="2810095"/>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22" name="Rectangle 21">
            <a:extLst>
              <a:ext uri="{FF2B5EF4-FFF2-40B4-BE49-F238E27FC236}">
                <a16:creationId xmlns:a16="http://schemas.microsoft.com/office/drawing/2014/main" id="{4B560090-047D-A340-8E03-ACE02803F90B}"/>
              </a:ext>
            </a:extLst>
          </p:cNvPr>
          <p:cNvSpPr/>
          <p:nvPr/>
        </p:nvSpPr>
        <p:spPr>
          <a:xfrm>
            <a:off x="3727188" y="2810095"/>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b</a:t>
            </a:r>
          </a:p>
        </p:txBody>
      </p:sp>
      <p:sp>
        <p:nvSpPr>
          <p:cNvPr id="23" name="Rectangle 22">
            <a:extLst>
              <a:ext uri="{FF2B5EF4-FFF2-40B4-BE49-F238E27FC236}">
                <a16:creationId xmlns:a16="http://schemas.microsoft.com/office/drawing/2014/main" id="{5795EE0E-65CE-2E45-9A4E-A91554BA34FE}"/>
              </a:ext>
            </a:extLst>
          </p:cNvPr>
          <p:cNvSpPr/>
          <p:nvPr/>
        </p:nvSpPr>
        <p:spPr>
          <a:xfrm>
            <a:off x="6052457" y="281702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t>
            </a:r>
          </a:p>
        </p:txBody>
      </p:sp>
      <p:sp>
        <p:nvSpPr>
          <p:cNvPr id="26" name="TextBox 25">
            <a:extLst>
              <a:ext uri="{FF2B5EF4-FFF2-40B4-BE49-F238E27FC236}">
                <a16:creationId xmlns:a16="http://schemas.microsoft.com/office/drawing/2014/main" id="{C0D974A1-E250-2F49-9218-306421894C99}"/>
              </a:ext>
            </a:extLst>
          </p:cNvPr>
          <p:cNvSpPr txBox="1"/>
          <p:nvPr/>
        </p:nvSpPr>
        <p:spPr>
          <a:xfrm>
            <a:off x="3394606" y="4185985"/>
            <a:ext cx="1598707" cy="307777"/>
          </a:xfrm>
          <a:prstGeom prst="rect">
            <a:avLst/>
          </a:prstGeom>
          <a:noFill/>
        </p:spPr>
        <p:txBody>
          <a:bodyPr wrap="none" rtlCol="0">
            <a:spAutoFit/>
          </a:bodyPr>
          <a:lstStyle/>
          <a:p>
            <a:r>
              <a:rPr lang="en-US" sz="1400" dirty="0">
                <a:highlight>
                  <a:srgbClr val="FFFF00"/>
                </a:highlight>
              </a:rPr>
              <a:t>An empty database</a:t>
            </a:r>
          </a:p>
        </p:txBody>
      </p:sp>
      <p:sp>
        <p:nvSpPr>
          <p:cNvPr id="16" name="TextBox 15">
            <a:extLst>
              <a:ext uri="{FF2B5EF4-FFF2-40B4-BE49-F238E27FC236}">
                <a16:creationId xmlns:a16="http://schemas.microsoft.com/office/drawing/2014/main" id="{12C13C4C-4CF6-A043-8569-194DAE38668C}"/>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0FCF34EC-DAE6-5649-BA64-CBCC154F332D}"/>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12180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E60D76-8AF9-2B47-A7D2-95355C491985}"/>
              </a:ext>
            </a:extLst>
          </p:cNvPr>
          <p:cNvPicPr>
            <a:picLocks noChangeAspect="1"/>
          </p:cNvPicPr>
          <p:nvPr/>
        </p:nvPicPr>
        <p:blipFill>
          <a:blip r:embed="rId2"/>
          <a:stretch>
            <a:fillRect/>
          </a:stretch>
        </p:blipFill>
        <p:spPr>
          <a:xfrm>
            <a:off x="647733" y="2319733"/>
            <a:ext cx="11516339" cy="4048436"/>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19</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87197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In order to insert data manually into room_dc230,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select        </a:t>
            </a:r>
            <a:r>
              <a:rPr lang="en-US" b="1" i="1" dirty="0">
                <a:solidFill>
                  <a:srgbClr val="002060"/>
                </a:solidFill>
                <a:latin typeface="Arial" panose="020B0604020202020204" pitchFamily="34" charset="0"/>
                <a:ea typeface="Times New Roman" panose="02020603050405020304" pitchFamily="18" charset="0"/>
                <a:cs typeface="Arial" panose="020B0604020202020204" pitchFamily="34" charset="0"/>
              </a:rPr>
              <a:t>Insert</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For this time, leave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ALL</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text box empty. Then click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Go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to save into room_dc230 database. </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18" name="Rectangle 17">
            <a:extLst>
              <a:ext uri="{FF2B5EF4-FFF2-40B4-BE49-F238E27FC236}">
                <a16:creationId xmlns:a16="http://schemas.microsoft.com/office/drawing/2014/main" id="{4DF8F8B5-64F3-BD41-AAF2-D664A4F3FE11}"/>
              </a:ext>
            </a:extLst>
          </p:cNvPr>
          <p:cNvSpPr/>
          <p:nvPr/>
        </p:nvSpPr>
        <p:spPr>
          <a:xfrm>
            <a:off x="6605319" y="1187914"/>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t>
            </a:r>
          </a:p>
        </p:txBody>
      </p:sp>
      <p:sp>
        <p:nvSpPr>
          <p:cNvPr id="27" name="Right Arrow 26">
            <a:extLst>
              <a:ext uri="{FF2B5EF4-FFF2-40B4-BE49-F238E27FC236}">
                <a16:creationId xmlns:a16="http://schemas.microsoft.com/office/drawing/2014/main" id="{6EC3558E-8BCA-7A4E-AEAB-45473A701ACE}"/>
              </a:ext>
            </a:extLst>
          </p:cNvPr>
          <p:cNvSpPr/>
          <p:nvPr/>
        </p:nvSpPr>
        <p:spPr>
          <a:xfrm rot="10800000">
            <a:off x="8985773" y="5516976"/>
            <a:ext cx="772949" cy="409651"/>
          </a:xfrm>
          <a:prstGeom prst="rightArrow">
            <a:avLst>
              <a:gd name="adj1" fmla="val 49999"/>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BEC4362-F3CA-754B-B9C4-DC1B7D19B3C9}"/>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BBDCA61C-151E-064B-B45D-CDB472258A61}"/>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38995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2</a:t>
            </a:fld>
            <a:endParaRPr lang="en-US"/>
          </a:p>
        </p:txBody>
      </p:sp>
      <p:sp>
        <p:nvSpPr>
          <p:cNvPr id="43" name="Rectangle 42">
            <a:extLst>
              <a:ext uri="{FF2B5EF4-FFF2-40B4-BE49-F238E27FC236}">
                <a16:creationId xmlns:a16="http://schemas.microsoft.com/office/drawing/2014/main" id="{6C9DD414-DF86-6843-8DEC-F7E8675B2F5D}"/>
              </a:ext>
            </a:extLst>
          </p:cNvPr>
          <p:cNvSpPr/>
          <p:nvPr/>
        </p:nvSpPr>
        <p:spPr>
          <a:xfrm>
            <a:off x="429935" y="998452"/>
            <a:ext cx="11356781" cy="2119683"/>
          </a:xfrm>
          <a:prstGeom prst="rect">
            <a:avLst/>
          </a:prstGeom>
        </p:spPr>
        <p:txBody>
          <a:bodyPr wrap="square">
            <a:spAutoFit/>
          </a:bodyPr>
          <a:lstStyle/>
          <a:p>
            <a:pPr marL="457200">
              <a:lnSpc>
                <a:spcPct val="150000"/>
              </a:lnSpc>
            </a:pPr>
            <a:r>
              <a:rPr lang="en-MY" dirty="0">
                <a:solidFill>
                  <a:srgbClr val="002060"/>
                </a:solidFill>
                <a:latin typeface="Arial" panose="020B0604020202020204" pitchFamily="34" charset="0"/>
                <a:ea typeface="Times New Roman" panose="02020603050405020304" pitchFamily="18" charset="0"/>
              </a:rPr>
              <a:t>This tutorial will teach how to save data from ESP32s (or any ethernet microcontrollers) into MySQL.  </a:t>
            </a:r>
          </a:p>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Scenario</a:t>
            </a:r>
            <a:r>
              <a:rPr lang="en-MY" dirty="0">
                <a:solidFill>
                  <a:srgbClr val="002060"/>
                </a:solidFill>
                <a:latin typeface="Arial" panose="020B0604020202020204" pitchFamily="34" charset="0"/>
                <a:ea typeface="Times New Roman" panose="02020603050405020304" pitchFamily="18" charset="0"/>
              </a:rPr>
              <a:t>: </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You are required to monitor 2 server racks in a data </a:t>
            </a:r>
            <a:r>
              <a:rPr lang="en-MY" dirty="0" err="1">
                <a:solidFill>
                  <a:srgbClr val="002060"/>
                </a:solidFill>
                <a:latin typeface="Arial" panose="020B0604020202020204" pitchFamily="34" charset="0"/>
                <a:ea typeface="Times New Roman" panose="02020603050405020304" pitchFamily="18" charset="0"/>
              </a:rPr>
              <a:t>center</a:t>
            </a:r>
            <a:r>
              <a:rPr lang="en-MY" dirty="0">
                <a:solidFill>
                  <a:srgbClr val="002060"/>
                </a:solidFill>
                <a:latin typeface="Arial" panose="020B0604020202020204" pitchFamily="34" charset="0"/>
                <a:ea typeface="Times New Roman" panose="02020603050405020304" pitchFamily="18" charset="0"/>
              </a:rPr>
              <a:t>; i.e., </a:t>
            </a:r>
            <a:r>
              <a:rPr lang="en-MY" b="1" i="1" dirty="0">
                <a:solidFill>
                  <a:srgbClr val="002060"/>
                </a:solidFill>
                <a:latin typeface="Arial" panose="020B0604020202020204" pitchFamily="34" charset="0"/>
                <a:ea typeface="Times New Roman" panose="02020603050405020304" pitchFamily="18" charset="0"/>
              </a:rPr>
              <a:t>Rack#1</a:t>
            </a:r>
            <a:r>
              <a:rPr lang="en-MY" dirty="0">
                <a:solidFill>
                  <a:srgbClr val="002060"/>
                </a:solidFill>
                <a:latin typeface="Arial" panose="020B0604020202020204" pitchFamily="34" charset="0"/>
                <a:ea typeface="Times New Roman" panose="02020603050405020304" pitchFamily="18" charset="0"/>
              </a:rPr>
              <a:t> &amp; </a:t>
            </a:r>
            <a:r>
              <a:rPr lang="en-MY" b="1" i="1" dirty="0">
                <a:solidFill>
                  <a:srgbClr val="002060"/>
                </a:solidFill>
                <a:latin typeface="Arial" panose="020B0604020202020204" pitchFamily="34" charset="0"/>
                <a:ea typeface="Times New Roman" panose="02020603050405020304" pitchFamily="18" charset="0"/>
              </a:rPr>
              <a:t>Rack#2</a:t>
            </a:r>
            <a:r>
              <a:rPr lang="en-MY" dirty="0">
                <a:solidFill>
                  <a:srgbClr val="002060"/>
                </a:solidFill>
                <a:latin typeface="Arial" panose="020B0604020202020204" pitchFamily="34" charset="0"/>
                <a:ea typeface="Times New Roman" panose="02020603050405020304" pitchFamily="18" charset="0"/>
              </a:rPr>
              <a:t> by using 2 ESP32s and 2 DHT11 sensors. Both readings need to be saved into a single table. The temperature &amp; humidity of both rooms can be monitored thru webpage. </a:t>
            </a:r>
            <a:endParaRPr lang="en-MY" dirty="0">
              <a:solidFill>
                <a:srgbClr val="002060"/>
              </a:solidFill>
              <a:latin typeface="Times New Roman" panose="02020603050405020304" pitchFamily="18" charset="0"/>
              <a:ea typeface="Times New Roman" panose="02020603050405020304" pitchFamily="18" charset="0"/>
            </a:endParaRPr>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747996" cy="523220"/>
          </a:xfrm>
          <a:prstGeom prst="rect">
            <a:avLst/>
          </a:prstGeom>
          <a:noFill/>
          <a:ln>
            <a:noFill/>
          </a:ln>
        </p:spPr>
        <p:txBody>
          <a:bodyPr wrap="none" rtlCol="0">
            <a:spAutoFit/>
          </a:bodyPr>
          <a:lstStyle/>
          <a:p>
            <a:r>
              <a:rPr lang="en-US" sz="2800" b="1" u="sng" dirty="0">
                <a:solidFill>
                  <a:srgbClr val="002060"/>
                </a:solidFill>
              </a:rPr>
              <a:t>Project Overview</a:t>
            </a:r>
          </a:p>
        </p:txBody>
      </p:sp>
      <p:sp>
        <p:nvSpPr>
          <p:cNvPr id="50" name="Rectangle 49">
            <a:extLst>
              <a:ext uri="{FF2B5EF4-FFF2-40B4-BE49-F238E27FC236}">
                <a16:creationId xmlns:a16="http://schemas.microsoft.com/office/drawing/2014/main" id="{F1717768-5C9A-5A49-833C-551D65451B88}"/>
              </a:ext>
            </a:extLst>
          </p:cNvPr>
          <p:cNvSpPr/>
          <p:nvPr/>
        </p:nvSpPr>
        <p:spPr>
          <a:xfrm>
            <a:off x="250051" y="998452"/>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4BC47F7-6DD5-E841-995F-2D822D300974}"/>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pic>
        <p:nvPicPr>
          <p:cNvPr id="4" name="Picture 3">
            <a:extLst>
              <a:ext uri="{FF2B5EF4-FFF2-40B4-BE49-F238E27FC236}">
                <a16:creationId xmlns:a16="http://schemas.microsoft.com/office/drawing/2014/main" id="{402677B1-1C97-494A-AD50-2DC01B9B7910}"/>
              </a:ext>
            </a:extLst>
          </p:cNvPr>
          <p:cNvPicPr>
            <a:picLocks noChangeAspect="1"/>
          </p:cNvPicPr>
          <p:nvPr/>
        </p:nvPicPr>
        <p:blipFill>
          <a:blip r:embed="rId2"/>
          <a:stretch>
            <a:fillRect/>
          </a:stretch>
        </p:blipFill>
        <p:spPr>
          <a:xfrm>
            <a:off x="3304380" y="3335203"/>
            <a:ext cx="6945630" cy="2804079"/>
          </a:xfrm>
          <a:prstGeom prst="rect">
            <a:avLst/>
          </a:prstGeom>
        </p:spPr>
      </p:pic>
      <p:sp>
        <p:nvSpPr>
          <p:cNvPr id="2" name="TextBox 1">
            <a:extLst>
              <a:ext uri="{FF2B5EF4-FFF2-40B4-BE49-F238E27FC236}">
                <a16:creationId xmlns:a16="http://schemas.microsoft.com/office/drawing/2014/main" id="{43ABE12A-5FE5-CA4E-9DE3-85CC0419B53E}"/>
              </a:ext>
            </a:extLst>
          </p:cNvPr>
          <p:cNvSpPr txBox="1"/>
          <p:nvPr/>
        </p:nvSpPr>
        <p:spPr>
          <a:xfrm>
            <a:off x="10537902" y="5542156"/>
            <a:ext cx="747320" cy="369332"/>
          </a:xfrm>
          <a:prstGeom prst="rect">
            <a:avLst/>
          </a:prstGeom>
          <a:noFill/>
        </p:spPr>
        <p:txBody>
          <a:bodyPr wrap="none" rtlCol="0">
            <a:spAutoFit/>
          </a:bodyPr>
          <a:lstStyle/>
          <a:p>
            <a:r>
              <a:rPr lang="en-US" dirty="0"/>
              <a:t>ZXZXZ</a:t>
            </a:r>
          </a:p>
        </p:txBody>
      </p:sp>
    </p:spTree>
    <p:extLst>
      <p:ext uri="{BB962C8B-B14F-4D97-AF65-F5344CB8AC3E}">
        <p14:creationId xmlns:p14="http://schemas.microsoft.com/office/powerpoint/2010/main" val="2854783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E87B8F-AB16-464C-A7D0-6DAB7D5183D3}"/>
              </a:ext>
            </a:extLst>
          </p:cNvPr>
          <p:cNvPicPr>
            <a:picLocks noChangeAspect="1"/>
          </p:cNvPicPr>
          <p:nvPr/>
        </p:nvPicPr>
        <p:blipFill>
          <a:blip r:embed="rId2"/>
          <a:stretch>
            <a:fillRect/>
          </a:stretch>
        </p:blipFill>
        <p:spPr>
          <a:xfrm>
            <a:off x="664090" y="2333102"/>
            <a:ext cx="11466158" cy="4048436"/>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20</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87197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Observe the red arrow. What do you think?</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Click Browse link to view the input. </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18" name="Rectangle 17">
            <a:extLst>
              <a:ext uri="{FF2B5EF4-FFF2-40B4-BE49-F238E27FC236}">
                <a16:creationId xmlns:a16="http://schemas.microsoft.com/office/drawing/2014/main" id="{4DF8F8B5-64F3-BD41-AAF2-D664A4F3FE11}"/>
              </a:ext>
            </a:extLst>
          </p:cNvPr>
          <p:cNvSpPr/>
          <p:nvPr/>
        </p:nvSpPr>
        <p:spPr>
          <a:xfrm>
            <a:off x="2923379" y="2761604"/>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15" name="Right Arrow 14">
            <a:extLst>
              <a:ext uri="{FF2B5EF4-FFF2-40B4-BE49-F238E27FC236}">
                <a16:creationId xmlns:a16="http://schemas.microsoft.com/office/drawing/2014/main" id="{E81F3210-BBC1-3B4D-88C5-5EFFD946601C}"/>
              </a:ext>
            </a:extLst>
          </p:cNvPr>
          <p:cNvSpPr/>
          <p:nvPr/>
        </p:nvSpPr>
        <p:spPr>
          <a:xfrm rot="16200000">
            <a:off x="10619754" y="3281490"/>
            <a:ext cx="317349" cy="29880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BE8CD3D-862D-0E47-82FA-2638CE480F77}"/>
              </a:ext>
            </a:extLst>
          </p:cNvPr>
          <p:cNvSpPr txBox="1"/>
          <p:nvPr/>
        </p:nvSpPr>
        <p:spPr>
          <a:xfrm>
            <a:off x="6306868" y="3653893"/>
            <a:ext cx="5206297" cy="307777"/>
          </a:xfrm>
          <a:prstGeom prst="rect">
            <a:avLst/>
          </a:prstGeom>
          <a:noFill/>
        </p:spPr>
        <p:txBody>
          <a:bodyPr wrap="none" rtlCol="0">
            <a:spAutoFit/>
          </a:bodyPr>
          <a:lstStyle/>
          <a:p>
            <a:r>
              <a:rPr lang="en-US" sz="1400" dirty="0">
                <a:highlight>
                  <a:srgbClr val="FFFF00"/>
                </a:highlight>
              </a:rPr>
              <a:t>Blank data inserted into </a:t>
            </a:r>
            <a:r>
              <a:rPr lang="en-US" sz="1400" dirty="0" err="1">
                <a:highlight>
                  <a:srgbClr val="FFFF00"/>
                </a:highlight>
              </a:rPr>
              <a:t>rackID</a:t>
            </a:r>
            <a:r>
              <a:rPr lang="en-US" sz="1400" dirty="0">
                <a:highlight>
                  <a:srgbClr val="FFFF00"/>
                </a:highlight>
              </a:rPr>
              <a:t>, </a:t>
            </a:r>
            <a:r>
              <a:rPr lang="en-US" sz="1400" dirty="0" err="1">
                <a:highlight>
                  <a:srgbClr val="FFFF00"/>
                </a:highlight>
              </a:rPr>
              <a:t>tempValue</a:t>
            </a:r>
            <a:r>
              <a:rPr lang="en-US" sz="1400" dirty="0">
                <a:highlight>
                  <a:srgbClr val="FFFF00"/>
                </a:highlight>
              </a:rPr>
              <a:t>, </a:t>
            </a:r>
            <a:r>
              <a:rPr lang="en-US" sz="1400" dirty="0" err="1">
                <a:highlight>
                  <a:srgbClr val="FFFF00"/>
                </a:highlight>
              </a:rPr>
              <a:t>humidValue</a:t>
            </a:r>
            <a:r>
              <a:rPr lang="en-US" sz="1400" dirty="0">
                <a:highlight>
                  <a:srgbClr val="FFFF00"/>
                </a:highlight>
              </a:rPr>
              <a:t> &amp; </a:t>
            </a:r>
            <a:r>
              <a:rPr lang="en-US" sz="1400" dirty="0" err="1">
                <a:highlight>
                  <a:srgbClr val="FFFF00"/>
                </a:highlight>
              </a:rPr>
              <a:t>rackStatus</a:t>
            </a:r>
            <a:endParaRPr lang="en-US" sz="1400" dirty="0">
              <a:highlight>
                <a:srgbClr val="FFFF00"/>
              </a:highlight>
            </a:endParaRPr>
          </a:p>
        </p:txBody>
      </p:sp>
      <p:sp>
        <p:nvSpPr>
          <p:cNvPr id="19" name="Right Arrow 18">
            <a:extLst>
              <a:ext uri="{FF2B5EF4-FFF2-40B4-BE49-F238E27FC236}">
                <a16:creationId xmlns:a16="http://schemas.microsoft.com/office/drawing/2014/main" id="{D92DDE6D-8042-F44F-8BD3-956E166FB823}"/>
              </a:ext>
            </a:extLst>
          </p:cNvPr>
          <p:cNvSpPr/>
          <p:nvPr/>
        </p:nvSpPr>
        <p:spPr>
          <a:xfrm rot="10800000" flipV="1">
            <a:off x="6052457" y="4025994"/>
            <a:ext cx="1689548" cy="30777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9BD743-904F-2A4D-92D3-88E26E4FC13C}"/>
              </a:ext>
            </a:extLst>
          </p:cNvPr>
          <p:cNvSpPr/>
          <p:nvPr/>
        </p:nvSpPr>
        <p:spPr>
          <a:xfrm>
            <a:off x="5070453" y="4056666"/>
            <a:ext cx="814681" cy="169662"/>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4D6389-9268-434D-8658-E4F3DDCED647}"/>
              </a:ext>
            </a:extLst>
          </p:cNvPr>
          <p:cNvSpPr/>
          <p:nvPr/>
        </p:nvSpPr>
        <p:spPr>
          <a:xfrm>
            <a:off x="10313924" y="3077195"/>
            <a:ext cx="826720" cy="169663"/>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9791D4F-4BCD-1D4E-AF5C-3BFD09822A31}"/>
              </a:ext>
            </a:extLst>
          </p:cNvPr>
          <p:cNvSpPr/>
          <p:nvPr/>
        </p:nvSpPr>
        <p:spPr>
          <a:xfrm>
            <a:off x="865959" y="159380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pic>
        <p:nvPicPr>
          <p:cNvPr id="3" name="Picture 2">
            <a:extLst>
              <a:ext uri="{FF2B5EF4-FFF2-40B4-BE49-F238E27FC236}">
                <a16:creationId xmlns:a16="http://schemas.microsoft.com/office/drawing/2014/main" id="{43439020-33AB-BB41-ABE1-F13237EB89C0}"/>
              </a:ext>
            </a:extLst>
          </p:cNvPr>
          <p:cNvPicPr>
            <a:picLocks noChangeAspect="1"/>
          </p:cNvPicPr>
          <p:nvPr/>
        </p:nvPicPr>
        <p:blipFill>
          <a:blip r:embed="rId3"/>
          <a:stretch>
            <a:fillRect/>
          </a:stretch>
        </p:blipFill>
        <p:spPr>
          <a:xfrm>
            <a:off x="1259174" y="1817308"/>
            <a:ext cx="9881470" cy="428762"/>
          </a:xfrm>
          <a:prstGeom prst="rect">
            <a:avLst/>
          </a:prstGeom>
        </p:spPr>
      </p:pic>
      <p:sp>
        <p:nvSpPr>
          <p:cNvPr id="17" name="TextBox 16">
            <a:extLst>
              <a:ext uri="{FF2B5EF4-FFF2-40B4-BE49-F238E27FC236}">
                <a16:creationId xmlns:a16="http://schemas.microsoft.com/office/drawing/2014/main" id="{E0589727-F4D0-6842-9515-9009A4F14374}"/>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219811BF-DB3E-2547-9EF8-86B78F19E1F1}"/>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2774902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D4FD21-96C6-7446-BF16-F295D10E5623}"/>
              </a:ext>
            </a:extLst>
          </p:cNvPr>
          <p:cNvPicPr>
            <a:picLocks noChangeAspect="1"/>
          </p:cNvPicPr>
          <p:nvPr/>
        </p:nvPicPr>
        <p:blipFill>
          <a:blip r:embed="rId2"/>
          <a:stretch>
            <a:fillRect/>
          </a:stretch>
        </p:blipFill>
        <p:spPr>
          <a:xfrm>
            <a:off x="662722" y="2322923"/>
            <a:ext cx="11501349" cy="4060861"/>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21</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1287597"/>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Congrats! You managed to add your first data into room_dc230 database.</a:t>
            </a:r>
            <a:endPar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Click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Edit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link if you wish to edit the data.</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Delete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will not reset the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id</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into </a:t>
            </a:r>
            <a:r>
              <a:rPr lang="en-MY" b="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zero</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Next data entered will get the following running number.</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18" name="Rectangle 17">
            <a:extLst>
              <a:ext uri="{FF2B5EF4-FFF2-40B4-BE49-F238E27FC236}">
                <a16:creationId xmlns:a16="http://schemas.microsoft.com/office/drawing/2014/main" id="{4DF8F8B5-64F3-BD41-AAF2-D664A4F3FE11}"/>
              </a:ext>
            </a:extLst>
          </p:cNvPr>
          <p:cNvSpPr/>
          <p:nvPr/>
        </p:nvSpPr>
        <p:spPr>
          <a:xfrm>
            <a:off x="2893398" y="282008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20" name="Rectangle 19">
            <a:extLst>
              <a:ext uri="{FF2B5EF4-FFF2-40B4-BE49-F238E27FC236}">
                <a16:creationId xmlns:a16="http://schemas.microsoft.com/office/drawing/2014/main" id="{DB9BD743-904F-2A4D-92D3-88E26E4FC13C}"/>
              </a:ext>
            </a:extLst>
          </p:cNvPr>
          <p:cNvSpPr/>
          <p:nvPr/>
        </p:nvSpPr>
        <p:spPr>
          <a:xfrm>
            <a:off x="4364116" y="4698536"/>
            <a:ext cx="4246484" cy="19651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DF3F51FE-C631-2340-BB59-C8CBE0B79D97}"/>
              </a:ext>
            </a:extLst>
          </p:cNvPr>
          <p:cNvSpPr/>
          <p:nvPr/>
        </p:nvSpPr>
        <p:spPr>
          <a:xfrm rot="10800000">
            <a:off x="8660789" y="4687200"/>
            <a:ext cx="307777" cy="196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9E17044-8643-9641-A8AE-02432DFA7E1E}"/>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108C5D09-63A6-0043-AE49-D003862A1EC7}"/>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374926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315B5B-9DDC-F742-9E95-12E096CC3A48}"/>
              </a:ext>
            </a:extLst>
          </p:cNvPr>
          <p:cNvPicPr>
            <a:picLocks noChangeAspect="1"/>
          </p:cNvPicPr>
          <p:nvPr/>
        </p:nvPicPr>
        <p:blipFill>
          <a:blip r:embed="rId2"/>
          <a:stretch>
            <a:fillRect/>
          </a:stretch>
        </p:blipFill>
        <p:spPr>
          <a:xfrm>
            <a:off x="647734" y="2319249"/>
            <a:ext cx="11527379" cy="4070052"/>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22</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Go to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Insert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link and add the information as show by </a:t>
            </a: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rPr>
              <a:t>red arrow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&amp; press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Go</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to save the data</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24" name="Right Arrow 23">
            <a:extLst>
              <a:ext uri="{FF2B5EF4-FFF2-40B4-BE49-F238E27FC236}">
                <a16:creationId xmlns:a16="http://schemas.microsoft.com/office/drawing/2014/main" id="{DF3F51FE-C631-2340-BB59-C8CBE0B79D97}"/>
              </a:ext>
            </a:extLst>
          </p:cNvPr>
          <p:cNvSpPr/>
          <p:nvPr/>
        </p:nvSpPr>
        <p:spPr>
          <a:xfrm rot="10800000">
            <a:off x="8281358" y="3926873"/>
            <a:ext cx="307777" cy="196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EF6CF377-AA9A-6641-BA25-3E455660E125}"/>
              </a:ext>
            </a:extLst>
          </p:cNvPr>
          <p:cNvSpPr/>
          <p:nvPr/>
        </p:nvSpPr>
        <p:spPr>
          <a:xfrm rot="10800000">
            <a:off x="8307054" y="4365788"/>
            <a:ext cx="307777" cy="196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5B9707F1-2DF6-0548-9EB2-130F28075A59}"/>
              </a:ext>
            </a:extLst>
          </p:cNvPr>
          <p:cNvSpPr/>
          <p:nvPr/>
        </p:nvSpPr>
        <p:spPr>
          <a:xfrm rot="10800000">
            <a:off x="8307054" y="4852809"/>
            <a:ext cx="307777" cy="196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0CC2A707-C62C-AA48-AF74-53BBBE8467B9}"/>
              </a:ext>
            </a:extLst>
          </p:cNvPr>
          <p:cNvSpPr/>
          <p:nvPr/>
        </p:nvSpPr>
        <p:spPr>
          <a:xfrm rot="10800000">
            <a:off x="8307125" y="5218741"/>
            <a:ext cx="307777" cy="196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F9938BBB-FDA0-1543-8AFA-92731CB0673B}"/>
              </a:ext>
            </a:extLst>
          </p:cNvPr>
          <p:cNvSpPr/>
          <p:nvPr/>
        </p:nvSpPr>
        <p:spPr>
          <a:xfrm rot="10800000">
            <a:off x="8925811" y="5520190"/>
            <a:ext cx="772949" cy="409651"/>
          </a:xfrm>
          <a:prstGeom prst="rightArrow">
            <a:avLst>
              <a:gd name="adj1" fmla="val 49999"/>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04B3B15-F496-BB44-96C0-AAEA3CBC8292}"/>
              </a:ext>
            </a:extLst>
          </p:cNvPr>
          <p:cNvSpPr/>
          <p:nvPr/>
        </p:nvSpPr>
        <p:spPr>
          <a:xfrm>
            <a:off x="6372797" y="3904199"/>
            <a:ext cx="1841812"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163C51E-A933-B440-80E3-562F99609C31}"/>
              </a:ext>
            </a:extLst>
          </p:cNvPr>
          <p:cNvSpPr/>
          <p:nvPr/>
        </p:nvSpPr>
        <p:spPr>
          <a:xfrm>
            <a:off x="6375090" y="4340789"/>
            <a:ext cx="1841812"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1CB4AC1-3C8C-724A-8412-26E861326331}"/>
              </a:ext>
            </a:extLst>
          </p:cNvPr>
          <p:cNvSpPr/>
          <p:nvPr/>
        </p:nvSpPr>
        <p:spPr>
          <a:xfrm>
            <a:off x="6375090" y="4775666"/>
            <a:ext cx="1841812"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F25185E-A551-2242-B8D6-16AA47CAA190}"/>
              </a:ext>
            </a:extLst>
          </p:cNvPr>
          <p:cNvSpPr/>
          <p:nvPr/>
        </p:nvSpPr>
        <p:spPr>
          <a:xfrm>
            <a:off x="6360100" y="5229182"/>
            <a:ext cx="1841812"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69B9671-1B56-774B-B282-053FA06C0C2A}"/>
              </a:ext>
            </a:extLst>
          </p:cNvPr>
          <p:cNvSpPr/>
          <p:nvPr/>
        </p:nvSpPr>
        <p:spPr>
          <a:xfrm>
            <a:off x="8655884" y="394002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sp>
        <p:nvSpPr>
          <p:cNvPr id="37" name="Rectangle 36">
            <a:extLst>
              <a:ext uri="{FF2B5EF4-FFF2-40B4-BE49-F238E27FC236}">
                <a16:creationId xmlns:a16="http://schemas.microsoft.com/office/drawing/2014/main" id="{C944C75D-989A-B140-822E-B68685CFB213}"/>
              </a:ext>
            </a:extLst>
          </p:cNvPr>
          <p:cNvSpPr/>
          <p:nvPr/>
        </p:nvSpPr>
        <p:spPr>
          <a:xfrm>
            <a:off x="8655884" y="437395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sp>
        <p:nvSpPr>
          <p:cNvPr id="38" name="Rectangle 37">
            <a:extLst>
              <a:ext uri="{FF2B5EF4-FFF2-40B4-BE49-F238E27FC236}">
                <a16:creationId xmlns:a16="http://schemas.microsoft.com/office/drawing/2014/main" id="{4AA8FB2E-7AE2-A24D-919F-0EA4026ACED0}"/>
              </a:ext>
            </a:extLst>
          </p:cNvPr>
          <p:cNvSpPr/>
          <p:nvPr/>
        </p:nvSpPr>
        <p:spPr>
          <a:xfrm>
            <a:off x="8704981" y="481312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sp>
        <p:nvSpPr>
          <p:cNvPr id="39" name="Rectangle 38">
            <a:extLst>
              <a:ext uri="{FF2B5EF4-FFF2-40B4-BE49-F238E27FC236}">
                <a16:creationId xmlns:a16="http://schemas.microsoft.com/office/drawing/2014/main" id="{731C30A7-62B9-BD4C-81D4-07FA34D02198}"/>
              </a:ext>
            </a:extLst>
          </p:cNvPr>
          <p:cNvSpPr/>
          <p:nvPr/>
        </p:nvSpPr>
        <p:spPr>
          <a:xfrm>
            <a:off x="8704981" y="524704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sp>
        <p:nvSpPr>
          <p:cNvPr id="40" name="Rectangle 39">
            <a:extLst>
              <a:ext uri="{FF2B5EF4-FFF2-40B4-BE49-F238E27FC236}">
                <a16:creationId xmlns:a16="http://schemas.microsoft.com/office/drawing/2014/main" id="{FBA5FAE8-2897-6744-A24A-6ED2B4655741}"/>
              </a:ext>
            </a:extLst>
          </p:cNvPr>
          <p:cNvSpPr/>
          <p:nvPr/>
        </p:nvSpPr>
        <p:spPr>
          <a:xfrm>
            <a:off x="9725466" y="5644581"/>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a:t>
            </a:r>
          </a:p>
        </p:txBody>
      </p:sp>
      <p:sp>
        <p:nvSpPr>
          <p:cNvPr id="23" name="TextBox 22">
            <a:extLst>
              <a:ext uri="{FF2B5EF4-FFF2-40B4-BE49-F238E27FC236}">
                <a16:creationId xmlns:a16="http://schemas.microsoft.com/office/drawing/2014/main" id="{8FFF170E-2859-A144-905F-A66A042DC757}"/>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467604D1-C97D-AA48-96CB-96D20F349A57}"/>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1865767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923F4-D7AB-064B-BA48-F9DB358BCEAE}"/>
              </a:ext>
            </a:extLst>
          </p:cNvPr>
          <p:cNvPicPr>
            <a:picLocks noChangeAspect="1"/>
          </p:cNvPicPr>
          <p:nvPr/>
        </p:nvPicPr>
        <p:blipFill>
          <a:blip r:embed="rId2"/>
          <a:stretch>
            <a:fillRect/>
          </a:stretch>
        </p:blipFill>
        <p:spPr>
          <a:xfrm>
            <a:off x="647734" y="2319248"/>
            <a:ext cx="11527380" cy="4070052"/>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23</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Red arrow shows the new data that have been entered.</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29" name="Right Arrow 28">
            <a:extLst>
              <a:ext uri="{FF2B5EF4-FFF2-40B4-BE49-F238E27FC236}">
                <a16:creationId xmlns:a16="http://schemas.microsoft.com/office/drawing/2014/main" id="{F9938BBB-FDA0-1543-8AFA-92731CB0673B}"/>
              </a:ext>
            </a:extLst>
          </p:cNvPr>
          <p:cNvSpPr/>
          <p:nvPr/>
        </p:nvSpPr>
        <p:spPr>
          <a:xfrm rot="10800000">
            <a:off x="8640580" y="4847461"/>
            <a:ext cx="772949" cy="367789"/>
          </a:xfrm>
          <a:prstGeom prst="rightArrow">
            <a:avLst>
              <a:gd name="adj1" fmla="val 49999"/>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29CA236-859A-CF4A-A5E1-BE27AA27DCD2}"/>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6F43CF3-86FF-1D4D-B82B-45327FE42B1D}"/>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2727984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24</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Two PHP files are needed;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webview.php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27" name="Rounded Rectangle 26">
            <a:extLst>
              <a:ext uri="{FF2B5EF4-FFF2-40B4-BE49-F238E27FC236}">
                <a16:creationId xmlns:a16="http://schemas.microsoft.com/office/drawing/2014/main" id="{39CBF9A0-0167-BB4A-8CC7-1DBAA0EDBC16}"/>
              </a:ext>
            </a:extLst>
          </p:cNvPr>
          <p:cNvSpPr/>
          <p:nvPr/>
        </p:nvSpPr>
        <p:spPr>
          <a:xfrm>
            <a:off x="687684" y="1584026"/>
            <a:ext cx="1691075" cy="456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ESP32 + DHT11</a:t>
            </a:r>
          </a:p>
        </p:txBody>
      </p:sp>
      <p:cxnSp>
        <p:nvCxnSpPr>
          <p:cNvPr id="28" name="Straight Arrow Connector 27">
            <a:extLst>
              <a:ext uri="{FF2B5EF4-FFF2-40B4-BE49-F238E27FC236}">
                <a16:creationId xmlns:a16="http://schemas.microsoft.com/office/drawing/2014/main" id="{F2EF8C73-09A5-2843-9C69-8BC3FAB24402}"/>
              </a:ext>
            </a:extLst>
          </p:cNvPr>
          <p:cNvCxnSpPr>
            <a:cxnSpLocks/>
          </p:cNvCxnSpPr>
          <p:nvPr/>
        </p:nvCxnSpPr>
        <p:spPr>
          <a:xfrm>
            <a:off x="2629910" y="2349030"/>
            <a:ext cx="85664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A45F53-E443-A44C-B4BA-EF9E46D7B0FF}"/>
              </a:ext>
            </a:extLst>
          </p:cNvPr>
          <p:cNvCxnSpPr>
            <a:cxnSpLocks/>
          </p:cNvCxnSpPr>
          <p:nvPr/>
        </p:nvCxnSpPr>
        <p:spPr>
          <a:xfrm>
            <a:off x="9499475" y="2334742"/>
            <a:ext cx="0" cy="11411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4883C54-E103-F148-BBD3-8A12AD97628B}"/>
              </a:ext>
            </a:extLst>
          </p:cNvPr>
          <p:cNvSpPr txBox="1"/>
          <p:nvPr/>
        </p:nvSpPr>
        <p:spPr>
          <a:xfrm>
            <a:off x="2432929" y="1966515"/>
            <a:ext cx="1119730" cy="338554"/>
          </a:xfrm>
          <a:prstGeom prst="rect">
            <a:avLst/>
          </a:prstGeom>
          <a:noFill/>
        </p:spPr>
        <p:txBody>
          <a:bodyPr wrap="none" rtlCol="0">
            <a:spAutoFit/>
          </a:bodyPr>
          <a:lstStyle/>
          <a:p>
            <a:pPr algn="ctr"/>
            <a:r>
              <a:rPr lang="en-US" sz="1600" dirty="0">
                <a:solidFill>
                  <a:srgbClr val="002060"/>
                </a:solidFill>
              </a:rPr>
              <a:t>HTTP POST</a:t>
            </a:r>
          </a:p>
        </p:txBody>
      </p:sp>
      <p:sp>
        <p:nvSpPr>
          <p:cNvPr id="31" name="Rounded Rectangle 30">
            <a:extLst>
              <a:ext uri="{FF2B5EF4-FFF2-40B4-BE49-F238E27FC236}">
                <a16:creationId xmlns:a16="http://schemas.microsoft.com/office/drawing/2014/main" id="{C0E94961-FBC6-6D4D-9AD8-BC27251D2E4F}"/>
              </a:ext>
            </a:extLst>
          </p:cNvPr>
          <p:cNvSpPr/>
          <p:nvPr/>
        </p:nvSpPr>
        <p:spPr>
          <a:xfrm>
            <a:off x="3860919" y="1955768"/>
            <a:ext cx="4795699" cy="6850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002060"/>
                </a:solidFill>
              </a:rPr>
              <a:t>http://localhost/a-my/</a:t>
            </a:r>
            <a:r>
              <a:rPr lang="en-US" dirty="0" err="1">
                <a:solidFill>
                  <a:srgbClr val="002060"/>
                </a:solidFill>
              </a:rPr>
              <a:t>esptodb.php</a:t>
            </a:r>
            <a:endParaRPr lang="en-US" dirty="0">
              <a:solidFill>
                <a:srgbClr val="002060"/>
              </a:solidFill>
            </a:endParaRPr>
          </a:p>
        </p:txBody>
      </p:sp>
      <p:pic>
        <p:nvPicPr>
          <p:cNvPr id="32" name="Picture 10">
            <a:extLst>
              <a:ext uri="{FF2B5EF4-FFF2-40B4-BE49-F238E27FC236}">
                <a16:creationId xmlns:a16="http://schemas.microsoft.com/office/drawing/2014/main" id="{D08403F2-CBC1-E84E-80A3-E1BFC2E90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494" y="1976293"/>
            <a:ext cx="1155503" cy="61241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88399E8-2299-074B-AE24-47E260416F4A}"/>
              </a:ext>
            </a:extLst>
          </p:cNvPr>
          <p:cNvGrpSpPr/>
          <p:nvPr/>
        </p:nvGrpSpPr>
        <p:grpSpPr>
          <a:xfrm>
            <a:off x="6321535" y="3222984"/>
            <a:ext cx="5569495" cy="1764907"/>
            <a:chOff x="3461690" y="4095126"/>
            <a:chExt cx="5569495" cy="1764907"/>
          </a:xfrm>
        </p:grpSpPr>
        <p:sp>
          <p:nvSpPr>
            <p:cNvPr id="33" name="Rounded Rectangle 32">
              <a:extLst>
                <a:ext uri="{FF2B5EF4-FFF2-40B4-BE49-F238E27FC236}">
                  <a16:creationId xmlns:a16="http://schemas.microsoft.com/office/drawing/2014/main" id="{EE0CF49F-E90B-5B4B-8F96-153C46F6EE56}"/>
                </a:ext>
              </a:extLst>
            </p:cNvPr>
            <p:cNvSpPr/>
            <p:nvPr/>
          </p:nvSpPr>
          <p:spPr>
            <a:xfrm>
              <a:off x="3461690" y="4619581"/>
              <a:ext cx="5569495" cy="6850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002060"/>
                  </a:solidFill>
                </a:rPr>
                <a:t>Database: </a:t>
              </a:r>
              <a:r>
                <a:rPr lang="en-US" b="1" i="1" dirty="0" err="1">
                  <a:solidFill>
                    <a:srgbClr val="002060"/>
                  </a:solidFill>
                </a:rPr>
                <a:t>datacenters_activities</a:t>
              </a:r>
              <a:endParaRPr lang="en-US" b="1" i="1" dirty="0">
                <a:solidFill>
                  <a:srgbClr val="002060"/>
                </a:solidFill>
              </a:endParaRPr>
            </a:p>
            <a:p>
              <a:pPr algn="r"/>
              <a:r>
                <a:rPr lang="en-US" dirty="0">
                  <a:solidFill>
                    <a:srgbClr val="002060"/>
                  </a:solidFill>
                </a:rPr>
                <a:t>Table: </a:t>
              </a:r>
              <a:r>
                <a:rPr lang="en-US" b="1" i="1" dirty="0">
                  <a:solidFill>
                    <a:srgbClr val="002060"/>
                  </a:solidFill>
                </a:rPr>
                <a:t>room_dc230</a:t>
              </a:r>
              <a:r>
                <a:rPr lang="en-US" dirty="0">
                  <a:solidFill>
                    <a:srgbClr val="002060"/>
                  </a:solidFill>
                </a:rPr>
                <a:t> </a:t>
              </a:r>
            </a:p>
          </p:txBody>
        </p:sp>
        <p:pic>
          <p:nvPicPr>
            <p:cNvPr id="34" name="Picture 2" descr="Image result for mysql database logo">
              <a:extLst>
                <a:ext uri="{FF2B5EF4-FFF2-40B4-BE49-F238E27FC236}">
                  <a16:creationId xmlns:a16="http://schemas.microsoft.com/office/drawing/2014/main" id="{8FBCFE46-642C-504F-A206-5392BABA7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74" y="4095126"/>
              <a:ext cx="1248099" cy="1764907"/>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a:extLst>
              <a:ext uri="{FF2B5EF4-FFF2-40B4-BE49-F238E27FC236}">
                <a16:creationId xmlns:a16="http://schemas.microsoft.com/office/drawing/2014/main" id="{21438DCD-468C-CE47-B6AD-E6810BCCEDFA}"/>
              </a:ext>
            </a:extLst>
          </p:cNvPr>
          <p:cNvSpPr/>
          <p:nvPr/>
        </p:nvSpPr>
        <p:spPr>
          <a:xfrm>
            <a:off x="692985" y="2356212"/>
            <a:ext cx="1691075" cy="456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ESP32 + DHT11</a:t>
            </a:r>
          </a:p>
        </p:txBody>
      </p:sp>
      <p:sp>
        <p:nvSpPr>
          <p:cNvPr id="37" name="Rectangle 36">
            <a:extLst>
              <a:ext uri="{FF2B5EF4-FFF2-40B4-BE49-F238E27FC236}">
                <a16:creationId xmlns:a16="http://schemas.microsoft.com/office/drawing/2014/main" id="{C2DDD666-2C0F-834D-8A7D-8B75861AF760}"/>
              </a:ext>
            </a:extLst>
          </p:cNvPr>
          <p:cNvSpPr/>
          <p:nvPr/>
        </p:nvSpPr>
        <p:spPr>
          <a:xfrm>
            <a:off x="9512295" y="2515152"/>
            <a:ext cx="2516364" cy="646331"/>
          </a:xfrm>
          <a:prstGeom prst="rect">
            <a:avLst/>
          </a:prstGeom>
        </p:spPr>
        <p:txBody>
          <a:bodyPr wrap="square">
            <a:spAutoFit/>
          </a:bodyPr>
          <a:lstStyle/>
          <a:p>
            <a:r>
              <a:rPr lang="en-US" dirty="0">
                <a:solidFill>
                  <a:srgbClr val="002060"/>
                </a:solidFill>
              </a:rPr>
              <a:t>Insert racks’ information into database table</a:t>
            </a:r>
          </a:p>
        </p:txBody>
      </p:sp>
      <p:cxnSp>
        <p:nvCxnSpPr>
          <p:cNvPr id="7" name="Straight Connector 6">
            <a:extLst>
              <a:ext uri="{FF2B5EF4-FFF2-40B4-BE49-F238E27FC236}">
                <a16:creationId xmlns:a16="http://schemas.microsoft.com/office/drawing/2014/main" id="{0A2490ED-EE75-2642-A3E6-5E6E89879A8E}"/>
              </a:ext>
            </a:extLst>
          </p:cNvPr>
          <p:cNvCxnSpPr>
            <a:cxnSpLocks/>
          </p:cNvCxnSpPr>
          <p:nvPr/>
        </p:nvCxnSpPr>
        <p:spPr>
          <a:xfrm flipV="1">
            <a:off x="8736863" y="2327976"/>
            <a:ext cx="778775" cy="676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506B844-190B-9643-94F9-B717F03E4587}"/>
              </a:ext>
            </a:extLst>
          </p:cNvPr>
          <p:cNvCxnSpPr>
            <a:cxnSpLocks/>
          </p:cNvCxnSpPr>
          <p:nvPr/>
        </p:nvCxnSpPr>
        <p:spPr>
          <a:xfrm flipH="1">
            <a:off x="4790041" y="4418740"/>
            <a:ext cx="95759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6657C75D-ECB6-0A49-9649-9D4C3B0AFA80}"/>
              </a:ext>
            </a:extLst>
          </p:cNvPr>
          <p:cNvPicPr>
            <a:picLocks noChangeAspect="1"/>
          </p:cNvPicPr>
          <p:nvPr/>
        </p:nvPicPr>
        <p:blipFill>
          <a:blip r:embed="rId4"/>
          <a:stretch>
            <a:fillRect/>
          </a:stretch>
        </p:blipFill>
        <p:spPr>
          <a:xfrm>
            <a:off x="846728" y="3302015"/>
            <a:ext cx="3413297" cy="3229503"/>
          </a:xfrm>
          <a:prstGeom prst="rect">
            <a:avLst/>
          </a:prstGeom>
        </p:spPr>
      </p:pic>
      <p:sp>
        <p:nvSpPr>
          <p:cNvPr id="45" name="TextBox 44">
            <a:extLst>
              <a:ext uri="{FF2B5EF4-FFF2-40B4-BE49-F238E27FC236}">
                <a16:creationId xmlns:a16="http://schemas.microsoft.com/office/drawing/2014/main" id="{C055C8AE-10C3-AD43-B81B-AA11FF7F0AA1}"/>
              </a:ext>
            </a:extLst>
          </p:cNvPr>
          <p:cNvSpPr txBox="1"/>
          <p:nvPr/>
        </p:nvSpPr>
        <p:spPr>
          <a:xfrm>
            <a:off x="1048942" y="1888231"/>
            <a:ext cx="849739" cy="461665"/>
          </a:xfrm>
          <a:prstGeom prst="rect">
            <a:avLst/>
          </a:prstGeom>
          <a:noFill/>
        </p:spPr>
        <p:txBody>
          <a:bodyPr wrap="square" rtlCol="0">
            <a:spAutoFit/>
          </a:bodyPr>
          <a:lstStyle/>
          <a:p>
            <a:pPr algn="ctr"/>
            <a:r>
              <a:rPr lang="en-US" sz="2400" b="1" dirty="0">
                <a:solidFill>
                  <a:srgbClr val="002060"/>
                </a:solidFill>
              </a:rPr>
              <a:t>...</a:t>
            </a:r>
          </a:p>
        </p:txBody>
      </p:sp>
      <p:sp>
        <p:nvSpPr>
          <p:cNvPr id="53" name="Rectangle 52">
            <a:extLst>
              <a:ext uri="{FF2B5EF4-FFF2-40B4-BE49-F238E27FC236}">
                <a16:creationId xmlns:a16="http://schemas.microsoft.com/office/drawing/2014/main" id="{D3D0B162-2EF9-AE4C-AAEB-BFEDC256D823}"/>
              </a:ext>
            </a:extLst>
          </p:cNvPr>
          <p:cNvSpPr/>
          <p:nvPr/>
        </p:nvSpPr>
        <p:spPr>
          <a:xfrm>
            <a:off x="7478659" y="5285594"/>
            <a:ext cx="4729500" cy="646331"/>
          </a:xfrm>
          <a:prstGeom prst="rect">
            <a:avLst/>
          </a:prstGeom>
        </p:spPr>
        <p:txBody>
          <a:bodyPr wrap="square">
            <a:spAutoFit/>
          </a:bodyPr>
          <a:lstStyle/>
          <a:p>
            <a:pPr marL="457200"/>
            <a:r>
              <a:rPr lang="en-MY" b="1" i="1" dirty="0">
                <a:solidFill>
                  <a:srgbClr val="FF0000"/>
                </a:solidFill>
                <a:latin typeface="Calibri" panose="020F0502020204030204" pitchFamily="34" charset="0"/>
                <a:ea typeface="Times New Roman" panose="02020603050405020304" pitchFamily="18" charset="0"/>
                <a:cs typeface="Calibri" panose="020F0502020204030204" pitchFamily="34" charset="0"/>
              </a:rPr>
              <a:t>**</a:t>
            </a:r>
            <a:r>
              <a:rPr lang="en-MY" b="1" i="1" dirty="0" err="1">
                <a:solidFill>
                  <a:srgbClr val="002060"/>
                </a:solidFill>
                <a:latin typeface="Calibri" panose="020F0502020204030204" pitchFamily="34" charset="0"/>
                <a:ea typeface="Times New Roman" panose="02020603050405020304" pitchFamily="18" charset="0"/>
                <a:cs typeface="Calibri" panose="020F0502020204030204" pitchFamily="34" charset="0"/>
              </a:rPr>
              <a:t>esptodb.php</a:t>
            </a:r>
            <a:r>
              <a:rPr lang="en-MY" b="1" i="1" dirty="0">
                <a:solidFill>
                  <a:srgbClr val="002060"/>
                </a:solidFill>
                <a:latin typeface="Calibri" panose="020F0502020204030204" pitchFamily="34" charset="0"/>
                <a:ea typeface="Times New Roman" panose="02020603050405020304" pitchFamily="18" charset="0"/>
                <a:cs typeface="Calibri" panose="020F0502020204030204" pitchFamily="34" charset="0"/>
              </a:rPr>
              <a:t> </a:t>
            </a:r>
            <a:r>
              <a:rPr lang="en-MY" dirty="0">
                <a:solidFill>
                  <a:srgbClr val="002060"/>
                </a:solidFill>
                <a:latin typeface="Calibri" panose="020F0502020204030204" pitchFamily="34" charset="0"/>
                <a:ea typeface="Times New Roman" panose="02020603050405020304" pitchFamily="18" charset="0"/>
                <a:cs typeface="Calibri" panose="020F0502020204030204" pitchFamily="34" charset="0"/>
              </a:rPr>
              <a:t>is the medium of ESP32 to save information from racks into database</a:t>
            </a:r>
          </a:p>
        </p:txBody>
      </p:sp>
      <p:sp>
        <p:nvSpPr>
          <p:cNvPr id="55" name="Rectangle 54">
            <a:extLst>
              <a:ext uri="{FF2B5EF4-FFF2-40B4-BE49-F238E27FC236}">
                <a16:creationId xmlns:a16="http://schemas.microsoft.com/office/drawing/2014/main" id="{2D6B9736-46AC-7D41-B1DE-550B90CF3AF4}"/>
              </a:ext>
            </a:extLst>
          </p:cNvPr>
          <p:cNvSpPr/>
          <p:nvPr/>
        </p:nvSpPr>
        <p:spPr>
          <a:xfrm>
            <a:off x="7533778" y="5843546"/>
            <a:ext cx="4658221" cy="646331"/>
          </a:xfrm>
          <a:prstGeom prst="rect">
            <a:avLst/>
          </a:prstGeom>
        </p:spPr>
        <p:txBody>
          <a:bodyPr wrap="square">
            <a:spAutoFit/>
          </a:bodyPr>
          <a:lstStyle/>
          <a:p>
            <a:pPr marL="457200"/>
            <a:r>
              <a:rPr lang="en-MY" b="1" i="1" dirty="0">
                <a:solidFill>
                  <a:srgbClr val="FF0000"/>
                </a:solidFill>
                <a:latin typeface="Calibri" panose="020F0502020204030204" pitchFamily="34" charset="0"/>
                <a:ea typeface="Times New Roman" panose="02020603050405020304" pitchFamily="18" charset="0"/>
                <a:cs typeface="Calibri" panose="020F0502020204030204" pitchFamily="34" charset="0"/>
              </a:rPr>
              <a:t>** </a:t>
            </a:r>
            <a:r>
              <a:rPr lang="en-MY" b="1" i="1" dirty="0" err="1">
                <a:solidFill>
                  <a:srgbClr val="002060"/>
                </a:solidFill>
                <a:latin typeface="Calibri" panose="020F0502020204030204" pitchFamily="34" charset="0"/>
                <a:ea typeface="Times New Roman" panose="02020603050405020304" pitchFamily="18" charset="0"/>
                <a:cs typeface="Calibri" panose="020F0502020204030204" pitchFamily="34" charset="0"/>
              </a:rPr>
              <a:t>webview.php</a:t>
            </a:r>
            <a:r>
              <a:rPr lang="en-MY" b="1" i="1" dirty="0">
                <a:solidFill>
                  <a:srgbClr val="002060"/>
                </a:solidFill>
                <a:latin typeface="Calibri" panose="020F0502020204030204" pitchFamily="34" charset="0"/>
                <a:ea typeface="Times New Roman" panose="02020603050405020304" pitchFamily="18" charset="0"/>
                <a:cs typeface="Calibri" panose="020F0502020204030204" pitchFamily="34" charset="0"/>
              </a:rPr>
              <a:t> </a:t>
            </a:r>
            <a:r>
              <a:rPr lang="en-MY" dirty="0">
                <a:solidFill>
                  <a:srgbClr val="002060"/>
                </a:solidFill>
                <a:latin typeface="Calibri" panose="020F0502020204030204" pitchFamily="34" charset="0"/>
                <a:ea typeface="Times New Roman" panose="02020603050405020304" pitchFamily="18" charset="0"/>
                <a:cs typeface="Calibri" panose="020F0502020204030204" pitchFamily="34" charset="0"/>
              </a:rPr>
              <a:t>is to display </a:t>
            </a:r>
            <a:r>
              <a:rPr lang="en-MY" dirty="0" err="1">
                <a:solidFill>
                  <a:srgbClr val="002060"/>
                </a:solidFill>
                <a:latin typeface="Calibri" panose="020F0502020204030204" pitchFamily="34" charset="0"/>
                <a:ea typeface="Times New Roman" panose="02020603050405020304" pitchFamily="18" charset="0"/>
                <a:cs typeface="Calibri" panose="020F0502020204030204" pitchFamily="34" charset="0"/>
              </a:rPr>
              <a:t>datacenters</a:t>
            </a:r>
            <a:r>
              <a:rPr lang="en-MY" dirty="0">
                <a:solidFill>
                  <a:srgbClr val="002060"/>
                </a:solidFill>
                <a:latin typeface="Calibri" panose="020F0502020204030204" pitchFamily="34" charset="0"/>
                <a:ea typeface="Times New Roman" panose="02020603050405020304" pitchFamily="18" charset="0"/>
                <a:cs typeface="Calibri" panose="020F0502020204030204" pitchFamily="34" charset="0"/>
              </a:rPr>
              <a:t> activities on web page.</a:t>
            </a:r>
          </a:p>
        </p:txBody>
      </p:sp>
      <p:sp>
        <p:nvSpPr>
          <p:cNvPr id="60" name="Rectangle 59">
            <a:extLst>
              <a:ext uri="{FF2B5EF4-FFF2-40B4-BE49-F238E27FC236}">
                <a16:creationId xmlns:a16="http://schemas.microsoft.com/office/drawing/2014/main" id="{813BFAFD-9BC1-5D4E-9CC3-B320DD0421AF}"/>
              </a:ext>
            </a:extLst>
          </p:cNvPr>
          <p:cNvSpPr/>
          <p:nvPr/>
        </p:nvSpPr>
        <p:spPr>
          <a:xfrm>
            <a:off x="753816" y="3027930"/>
            <a:ext cx="2798843" cy="307777"/>
          </a:xfrm>
          <a:prstGeom prst="rect">
            <a:avLst/>
          </a:prstGeom>
        </p:spPr>
        <p:txBody>
          <a:bodyPr wrap="none">
            <a:spAutoFit/>
          </a:bodyPr>
          <a:lstStyle/>
          <a:p>
            <a:pPr algn="r"/>
            <a:r>
              <a:rPr lang="en-US" sz="1400" dirty="0">
                <a:solidFill>
                  <a:srgbClr val="002060"/>
                </a:solidFill>
              </a:rPr>
              <a:t>http://localhost/a-my/</a:t>
            </a:r>
            <a:r>
              <a:rPr lang="en-US" sz="1400" dirty="0" err="1">
                <a:solidFill>
                  <a:srgbClr val="002060"/>
                </a:solidFill>
              </a:rPr>
              <a:t>webview.php</a:t>
            </a:r>
            <a:endParaRPr lang="en-US" sz="1400" dirty="0">
              <a:solidFill>
                <a:srgbClr val="002060"/>
              </a:solidFill>
            </a:endParaRPr>
          </a:p>
        </p:txBody>
      </p:sp>
      <p:sp>
        <p:nvSpPr>
          <p:cNvPr id="61" name="Rectangle 60">
            <a:extLst>
              <a:ext uri="{FF2B5EF4-FFF2-40B4-BE49-F238E27FC236}">
                <a16:creationId xmlns:a16="http://schemas.microsoft.com/office/drawing/2014/main" id="{8E12B88A-BF8B-B841-B39F-E5E0C5B258F8}"/>
              </a:ext>
            </a:extLst>
          </p:cNvPr>
          <p:cNvSpPr/>
          <p:nvPr/>
        </p:nvSpPr>
        <p:spPr>
          <a:xfrm>
            <a:off x="785877" y="2971209"/>
            <a:ext cx="8527344" cy="4571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D7B4C1D-A166-674F-92F0-297321A6BA36}"/>
              </a:ext>
            </a:extLst>
          </p:cNvPr>
          <p:cNvSpPr/>
          <p:nvPr/>
        </p:nvSpPr>
        <p:spPr>
          <a:xfrm>
            <a:off x="4322950" y="3653395"/>
            <a:ext cx="2516364" cy="646331"/>
          </a:xfrm>
          <a:prstGeom prst="rect">
            <a:avLst/>
          </a:prstGeom>
        </p:spPr>
        <p:txBody>
          <a:bodyPr wrap="square">
            <a:spAutoFit/>
          </a:bodyPr>
          <a:lstStyle/>
          <a:p>
            <a:r>
              <a:rPr lang="en-US" dirty="0">
                <a:solidFill>
                  <a:srgbClr val="002060"/>
                </a:solidFill>
              </a:rPr>
              <a:t>Publish information upon web request</a:t>
            </a:r>
          </a:p>
        </p:txBody>
      </p:sp>
      <p:sp>
        <p:nvSpPr>
          <p:cNvPr id="35" name="TextBox 34">
            <a:extLst>
              <a:ext uri="{FF2B5EF4-FFF2-40B4-BE49-F238E27FC236}">
                <a16:creationId xmlns:a16="http://schemas.microsoft.com/office/drawing/2014/main" id="{0B05FB57-0871-3448-9EFD-A92A291407BF}"/>
              </a:ext>
            </a:extLst>
          </p:cNvPr>
          <p:cNvSpPr txBox="1"/>
          <p:nvPr/>
        </p:nvSpPr>
        <p:spPr>
          <a:xfrm>
            <a:off x="2284093" y="2318042"/>
            <a:ext cx="1578191" cy="584775"/>
          </a:xfrm>
          <a:prstGeom prst="rect">
            <a:avLst/>
          </a:prstGeom>
          <a:noFill/>
        </p:spPr>
        <p:txBody>
          <a:bodyPr wrap="square" rtlCol="0">
            <a:spAutoFit/>
          </a:bodyPr>
          <a:lstStyle/>
          <a:p>
            <a:pPr algn="ctr"/>
            <a:r>
              <a:rPr lang="en-US" sz="1600" dirty="0">
                <a:solidFill>
                  <a:srgbClr val="002060"/>
                </a:solidFill>
              </a:rPr>
              <a:t>Send every </a:t>
            </a:r>
            <a:r>
              <a:rPr lang="en-US" sz="1600" b="1" dirty="0">
                <a:solidFill>
                  <a:srgbClr val="002060"/>
                </a:solidFill>
              </a:rPr>
              <a:t>xx </a:t>
            </a:r>
            <a:r>
              <a:rPr lang="en-US" sz="1600" dirty="0">
                <a:solidFill>
                  <a:srgbClr val="002060"/>
                </a:solidFill>
              </a:rPr>
              <a:t>seconds</a:t>
            </a:r>
          </a:p>
        </p:txBody>
      </p:sp>
      <p:sp>
        <p:nvSpPr>
          <p:cNvPr id="38" name="TextBox 37">
            <a:extLst>
              <a:ext uri="{FF2B5EF4-FFF2-40B4-BE49-F238E27FC236}">
                <a16:creationId xmlns:a16="http://schemas.microsoft.com/office/drawing/2014/main" id="{51B33F4B-D479-7748-9FAB-F87F55A98C1B}"/>
              </a:ext>
            </a:extLst>
          </p:cNvPr>
          <p:cNvSpPr txBox="1"/>
          <p:nvPr/>
        </p:nvSpPr>
        <p:spPr>
          <a:xfrm>
            <a:off x="4207453" y="4506648"/>
            <a:ext cx="2252156" cy="338554"/>
          </a:xfrm>
          <a:prstGeom prst="rect">
            <a:avLst/>
          </a:prstGeom>
          <a:noFill/>
        </p:spPr>
        <p:txBody>
          <a:bodyPr wrap="none" rtlCol="0">
            <a:spAutoFit/>
          </a:bodyPr>
          <a:lstStyle/>
          <a:p>
            <a:pPr algn="ctr"/>
            <a:r>
              <a:rPr lang="en-US" sz="1600" dirty="0">
                <a:solidFill>
                  <a:srgbClr val="002060"/>
                </a:solidFill>
              </a:rPr>
              <a:t>Update every </a:t>
            </a:r>
            <a:r>
              <a:rPr lang="en-US" sz="1600" b="1" dirty="0">
                <a:solidFill>
                  <a:srgbClr val="002060"/>
                </a:solidFill>
              </a:rPr>
              <a:t>xx </a:t>
            </a:r>
            <a:r>
              <a:rPr lang="en-US" sz="1600" dirty="0">
                <a:solidFill>
                  <a:srgbClr val="002060"/>
                </a:solidFill>
              </a:rPr>
              <a:t>seconds</a:t>
            </a:r>
          </a:p>
        </p:txBody>
      </p:sp>
      <p:sp>
        <p:nvSpPr>
          <p:cNvPr id="41" name="TextBox 40">
            <a:extLst>
              <a:ext uri="{FF2B5EF4-FFF2-40B4-BE49-F238E27FC236}">
                <a16:creationId xmlns:a16="http://schemas.microsoft.com/office/drawing/2014/main" id="{C8CDC693-478D-D54F-8099-EACCF024C076}"/>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91891A0D-F064-A044-8FAA-5030CAB97E34}"/>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1634063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25</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2118465"/>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cs typeface="Arial" panose="020B0604020202020204" pitchFamily="34" charset="0"/>
              </a:rPr>
              <a:t>In order to publish any website either PHP or HTML, you need to save the files in a </a:t>
            </a:r>
            <a:r>
              <a:rPr lang="en-US" b="1" i="1" dirty="0">
                <a:solidFill>
                  <a:srgbClr val="002060"/>
                </a:solidFill>
                <a:latin typeface="Arial" panose="020B0604020202020204" pitchFamily="34" charset="0"/>
                <a:cs typeface="Arial" panose="020B0604020202020204" pitchFamily="34" charset="0"/>
              </a:rPr>
              <a:t>specific folder</a:t>
            </a:r>
            <a:r>
              <a:rPr lang="en-US" dirty="0">
                <a:solidFill>
                  <a:srgbClr val="002060"/>
                </a:solidFill>
                <a:latin typeface="Arial" panose="020B0604020202020204" pitchFamily="34" charset="0"/>
                <a:cs typeface="Arial" panose="020B0604020202020204" pitchFamily="34" charset="0"/>
              </a:rPr>
              <a:t>, named </a:t>
            </a:r>
            <a:r>
              <a:rPr lang="en-US" b="1" i="1" dirty="0" err="1">
                <a:solidFill>
                  <a:srgbClr val="002060"/>
                </a:solidFill>
                <a:latin typeface="Arial" panose="020B0604020202020204" pitchFamily="34" charset="0"/>
                <a:cs typeface="Arial" panose="020B0604020202020204" pitchFamily="34" charset="0"/>
              </a:rPr>
              <a:t>htdocs</a:t>
            </a:r>
            <a:r>
              <a:rPr lang="en-US" dirty="0">
                <a:solidFill>
                  <a:srgbClr val="002060"/>
                </a:solidFill>
                <a:latin typeface="Arial" panose="020B0604020202020204" pitchFamily="34" charset="0"/>
                <a:cs typeface="Arial" panose="020B0604020202020204" pitchFamily="34" charset="0"/>
              </a:rPr>
              <a:t>. It can be found in XAMPP folder. </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It is advised that each project has its own folder. This may avoid you to override files that carries same filename. </a:t>
            </a: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B4ADA51-E087-A74A-A039-C21B7A72C2CD}"/>
              </a:ext>
            </a:extLst>
          </p:cNvPr>
          <p:cNvPicPr>
            <a:picLocks noChangeAspect="1"/>
          </p:cNvPicPr>
          <p:nvPr/>
        </p:nvPicPr>
        <p:blipFill>
          <a:blip r:embed="rId2"/>
          <a:stretch>
            <a:fillRect/>
          </a:stretch>
        </p:blipFill>
        <p:spPr>
          <a:xfrm>
            <a:off x="922342" y="2724651"/>
            <a:ext cx="8689788" cy="3591504"/>
          </a:xfrm>
          <a:prstGeom prst="rect">
            <a:avLst/>
          </a:prstGeom>
        </p:spPr>
      </p:pic>
      <p:sp>
        <p:nvSpPr>
          <p:cNvPr id="19" name="Right Arrow 18">
            <a:extLst>
              <a:ext uri="{FF2B5EF4-FFF2-40B4-BE49-F238E27FC236}">
                <a16:creationId xmlns:a16="http://schemas.microsoft.com/office/drawing/2014/main" id="{423A0823-7A3F-834F-85E1-203B2AD8AE32}"/>
              </a:ext>
            </a:extLst>
          </p:cNvPr>
          <p:cNvSpPr/>
          <p:nvPr/>
        </p:nvSpPr>
        <p:spPr>
          <a:xfrm rot="10800000">
            <a:off x="3475117" y="5084452"/>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729134-DC6C-7243-B911-5EE6EE840502}"/>
              </a:ext>
            </a:extLst>
          </p:cNvPr>
          <p:cNvSpPr/>
          <p:nvPr/>
        </p:nvSpPr>
        <p:spPr>
          <a:xfrm>
            <a:off x="2926391" y="5084452"/>
            <a:ext cx="548725"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DA7342CF-BDF1-284E-8D9E-9F19CA3DD07A}"/>
              </a:ext>
            </a:extLst>
          </p:cNvPr>
          <p:cNvSpPr/>
          <p:nvPr/>
        </p:nvSpPr>
        <p:spPr>
          <a:xfrm rot="10800000">
            <a:off x="4923980" y="3389423"/>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D78EC45-1B34-E044-92FF-2108C536367E}"/>
              </a:ext>
            </a:extLst>
          </p:cNvPr>
          <p:cNvSpPr/>
          <p:nvPr/>
        </p:nvSpPr>
        <p:spPr>
          <a:xfrm>
            <a:off x="3068634" y="3358253"/>
            <a:ext cx="1829842"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FAFA8B3-E118-AD4A-8743-FE348D37D1C0}"/>
              </a:ext>
            </a:extLst>
          </p:cNvPr>
          <p:cNvSpPr/>
          <p:nvPr/>
        </p:nvSpPr>
        <p:spPr>
          <a:xfrm>
            <a:off x="5329203" y="345431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sp>
        <p:nvSpPr>
          <p:cNvPr id="25" name="Rectangle 24">
            <a:extLst>
              <a:ext uri="{FF2B5EF4-FFF2-40B4-BE49-F238E27FC236}">
                <a16:creationId xmlns:a16="http://schemas.microsoft.com/office/drawing/2014/main" id="{960C8A40-ABA8-8144-9E09-9F11E6DF26E2}"/>
              </a:ext>
            </a:extLst>
          </p:cNvPr>
          <p:cNvSpPr/>
          <p:nvPr/>
        </p:nvSpPr>
        <p:spPr>
          <a:xfrm>
            <a:off x="3880340" y="514934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sp>
        <p:nvSpPr>
          <p:cNvPr id="28" name="TextBox 27">
            <a:extLst>
              <a:ext uri="{FF2B5EF4-FFF2-40B4-BE49-F238E27FC236}">
                <a16:creationId xmlns:a16="http://schemas.microsoft.com/office/drawing/2014/main" id="{EBF27830-6988-F948-98CD-C664700F05A9}"/>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9C4B4FCB-EAC8-B14C-9C99-3B45B504D61E}"/>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159582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0B26C7-13AA-2749-9C92-B4E705E20D54}"/>
              </a:ext>
            </a:extLst>
          </p:cNvPr>
          <p:cNvPicPr>
            <a:picLocks noChangeAspect="1"/>
          </p:cNvPicPr>
          <p:nvPr/>
        </p:nvPicPr>
        <p:blipFill>
          <a:blip r:embed="rId2"/>
          <a:stretch>
            <a:fillRect/>
          </a:stretch>
        </p:blipFill>
        <p:spPr>
          <a:xfrm>
            <a:off x="832164" y="2237694"/>
            <a:ext cx="10635532" cy="3504738"/>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26</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45660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Navigate to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htdocs</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create new folder named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a-my</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6D78EC45-1B34-E044-92FF-2108C536367E}"/>
              </a:ext>
            </a:extLst>
          </p:cNvPr>
          <p:cNvSpPr/>
          <p:nvPr/>
        </p:nvSpPr>
        <p:spPr>
          <a:xfrm>
            <a:off x="3162400" y="3915854"/>
            <a:ext cx="8191400" cy="936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DA7342CF-BDF1-284E-8D9E-9F19CA3DD07A}"/>
              </a:ext>
            </a:extLst>
          </p:cNvPr>
          <p:cNvSpPr/>
          <p:nvPr/>
        </p:nvSpPr>
        <p:spPr>
          <a:xfrm rot="10800000">
            <a:off x="7072010" y="3152838"/>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A5F1F6-754A-004C-833A-700C8E19E70E}"/>
              </a:ext>
            </a:extLst>
          </p:cNvPr>
          <p:cNvSpPr/>
          <p:nvPr/>
        </p:nvSpPr>
        <p:spPr>
          <a:xfrm>
            <a:off x="3657600" y="3154934"/>
            <a:ext cx="3414410" cy="25153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7425108-56F6-1B4A-AF42-AE513E4DC543}"/>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44BB7824-A212-A146-A38F-8B1D7F697433}"/>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1083829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0B26C7-13AA-2749-9C92-B4E705E20D54}"/>
              </a:ext>
            </a:extLst>
          </p:cNvPr>
          <p:cNvPicPr>
            <a:picLocks noChangeAspect="1"/>
          </p:cNvPicPr>
          <p:nvPr/>
        </p:nvPicPr>
        <p:blipFill>
          <a:blip r:embed="rId2"/>
          <a:stretch>
            <a:fillRect/>
          </a:stretch>
        </p:blipFill>
        <p:spPr>
          <a:xfrm>
            <a:off x="832164" y="2870740"/>
            <a:ext cx="10635532" cy="3504738"/>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27</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1702967"/>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Download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webview.php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from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3"/>
              </a:rPr>
              <a:t>http://bit.ly/3p2pmNd</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Extract &amp; paste the files into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a-my</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folder. </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ESP32 will use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as a medium to save information into MySQL while client will use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webview.php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to view the information thru web browsers.</a:t>
            </a:r>
            <a:endParaRPr lang="en-US" dirty="0">
              <a:latin typeface="Arial" panose="020B0604020202020204" pitchFamily="34" charset="0"/>
              <a:cs typeface="Arial" panose="020B0604020202020204" pitchFamily="34" charset="0"/>
            </a:endParaRPr>
          </a:p>
        </p:txBody>
      </p:sp>
      <p:sp>
        <p:nvSpPr>
          <p:cNvPr id="22" name="Right Arrow 21">
            <a:extLst>
              <a:ext uri="{FF2B5EF4-FFF2-40B4-BE49-F238E27FC236}">
                <a16:creationId xmlns:a16="http://schemas.microsoft.com/office/drawing/2014/main" id="{DA7342CF-BDF1-284E-8D9E-9F19CA3DD07A}"/>
              </a:ext>
            </a:extLst>
          </p:cNvPr>
          <p:cNvSpPr/>
          <p:nvPr/>
        </p:nvSpPr>
        <p:spPr>
          <a:xfrm rot="10800000">
            <a:off x="7084889" y="3777492"/>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A5F1F6-754A-004C-833A-700C8E19E70E}"/>
              </a:ext>
            </a:extLst>
          </p:cNvPr>
          <p:cNvSpPr/>
          <p:nvPr/>
        </p:nvSpPr>
        <p:spPr>
          <a:xfrm>
            <a:off x="3670479" y="3779588"/>
            <a:ext cx="3414410" cy="25153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24E858C-1518-4944-99C0-6EE96E60FDF7}"/>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61DD1273-111B-B248-ACF8-124B33ED90BC}"/>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111256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28</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128746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up your web browser &amp; type </a:t>
            </a:r>
            <a:r>
              <a:rPr lang="en-MY" b="1" u="sng" dirty="0">
                <a:solidFill>
                  <a:srgbClr val="002060"/>
                </a:solidFill>
                <a:latin typeface="Arial" panose="020B0604020202020204" pitchFamily="34" charset="0"/>
                <a:ea typeface="Times New Roman" panose="02020603050405020304" pitchFamily="18" charset="0"/>
                <a:cs typeface="Arial" panose="020B0604020202020204" pitchFamily="34" charset="0"/>
              </a:rPr>
              <a:t>localhost/a-my/</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in the address bar. You should get the similar output. If you failed to see this, go to your XAMPP C-Panel &amp; check whether the server services has been deployed or not. </a:t>
            </a:r>
            <a:endParaRPr lang="en-US" dirty="0">
              <a:latin typeface="Arial" panose="020B0604020202020204" pitchFamily="34" charset="0"/>
              <a:cs typeface="Arial" panose="020B0604020202020204" pitchFamily="34" charset="0"/>
            </a:endParaRPr>
          </a:p>
        </p:txBody>
      </p:sp>
      <p:sp>
        <p:nvSpPr>
          <p:cNvPr id="22" name="Right Arrow 21">
            <a:extLst>
              <a:ext uri="{FF2B5EF4-FFF2-40B4-BE49-F238E27FC236}">
                <a16:creationId xmlns:a16="http://schemas.microsoft.com/office/drawing/2014/main" id="{DA7342CF-BDF1-284E-8D9E-9F19CA3DD07A}"/>
              </a:ext>
            </a:extLst>
          </p:cNvPr>
          <p:cNvSpPr/>
          <p:nvPr/>
        </p:nvSpPr>
        <p:spPr>
          <a:xfrm rot="10800000">
            <a:off x="7072010" y="3152838"/>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A5F1F6-754A-004C-833A-700C8E19E70E}"/>
              </a:ext>
            </a:extLst>
          </p:cNvPr>
          <p:cNvSpPr/>
          <p:nvPr/>
        </p:nvSpPr>
        <p:spPr>
          <a:xfrm>
            <a:off x="3657600" y="3154934"/>
            <a:ext cx="3414410" cy="25153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821DE75-2B3B-DC42-94BD-08109E48C24B}"/>
              </a:ext>
            </a:extLst>
          </p:cNvPr>
          <p:cNvPicPr>
            <a:picLocks noChangeAspect="1"/>
          </p:cNvPicPr>
          <p:nvPr/>
        </p:nvPicPr>
        <p:blipFill>
          <a:blip r:embed="rId2"/>
          <a:stretch>
            <a:fillRect/>
          </a:stretch>
        </p:blipFill>
        <p:spPr>
          <a:xfrm>
            <a:off x="799696" y="2266981"/>
            <a:ext cx="8283344" cy="3451393"/>
          </a:xfrm>
          <a:prstGeom prst="rect">
            <a:avLst/>
          </a:prstGeom>
        </p:spPr>
      </p:pic>
      <p:sp>
        <p:nvSpPr>
          <p:cNvPr id="13" name="TextBox 12">
            <a:extLst>
              <a:ext uri="{FF2B5EF4-FFF2-40B4-BE49-F238E27FC236}">
                <a16:creationId xmlns:a16="http://schemas.microsoft.com/office/drawing/2014/main" id="{E0873AC6-BF6F-254D-8211-316428811C82}"/>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6E8CED48-5ED7-7E43-A73C-2B8A6F089AC8}"/>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1089439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C836C-339E-E649-85E6-1E60DF466258}"/>
              </a:ext>
            </a:extLst>
          </p:cNvPr>
          <p:cNvPicPr>
            <a:picLocks noChangeAspect="1"/>
          </p:cNvPicPr>
          <p:nvPr/>
        </p:nvPicPr>
        <p:blipFill>
          <a:blip r:embed="rId2"/>
          <a:stretch>
            <a:fillRect/>
          </a:stretch>
        </p:blipFill>
        <p:spPr>
          <a:xfrm>
            <a:off x="763729" y="2256283"/>
            <a:ext cx="7190245" cy="2966724"/>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29</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128746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Click at the file one at a time. There are errors/warnings since the files were not properly configure.</a:t>
            </a:r>
          </a:p>
          <a:p>
            <a:pPr>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You need a text editor to edit both files &amp; we are going to use Sublime Text as the editor for PHP scripts. You may download it the following link: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3"/>
              </a:rPr>
              <a:t>https://</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hlinkClick r:id="rId3"/>
              </a:rPr>
              <a:t>www.sublimetext.com</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3"/>
              </a:rPr>
              <a:t>/3</a:t>
            </a:r>
            <a:endParaRPr lang="en-US" dirty="0">
              <a:latin typeface="Arial" panose="020B0604020202020204" pitchFamily="34" charset="0"/>
              <a:cs typeface="Arial" panose="020B0604020202020204" pitchFamily="34" charset="0"/>
            </a:endParaRPr>
          </a:p>
        </p:txBody>
      </p:sp>
      <p:sp>
        <p:nvSpPr>
          <p:cNvPr id="22" name="Right Arrow 21">
            <a:extLst>
              <a:ext uri="{FF2B5EF4-FFF2-40B4-BE49-F238E27FC236}">
                <a16:creationId xmlns:a16="http://schemas.microsoft.com/office/drawing/2014/main" id="{DA7342CF-BDF1-284E-8D9E-9F19CA3DD07A}"/>
              </a:ext>
            </a:extLst>
          </p:cNvPr>
          <p:cNvSpPr/>
          <p:nvPr/>
        </p:nvSpPr>
        <p:spPr>
          <a:xfrm rot="10800000">
            <a:off x="4172761" y="2642912"/>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E6C92D6-ACAF-DC46-91C8-48E183A3B344}"/>
              </a:ext>
            </a:extLst>
          </p:cNvPr>
          <p:cNvPicPr>
            <a:picLocks noChangeAspect="1"/>
          </p:cNvPicPr>
          <p:nvPr/>
        </p:nvPicPr>
        <p:blipFill>
          <a:blip r:embed="rId4"/>
          <a:stretch>
            <a:fillRect/>
          </a:stretch>
        </p:blipFill>
        <p:spPr>
          <a:xfrm>
            <a:off x="3311857" y="3570488"/>
            <a:ext cx="7190245" cy="2956179"/>
          </a:xfrm>
          <a:prstGeom prst="rect">
            <a:avLst/>
          </a:prstGeom>
        </p:spPr>
      </p:pic>
      <p:sp>
        <p:nvSpPr>
          <p:cNvPr id="19" name="Right Arrow 18">
            <a:extLst>
              <a:ext uri="{FF2B5EF4-FFF2-40B4-BE49-F238E27FC236}">
                <a16:creationId xmlns:a16="http://schemas.microsoft.com/office/drawing/2014/main" id="{1A0A8820-3D21-2E4A-A5B0-A2FE065286D5}"/>
              </a:ext>
            </a:extLst>
          </p:cNvPr>
          <p:cNvSpPr/>
          <p:nvPr/>
        </p:nvSpPr>
        <p:spPr>
          <a:xfrm rot="10800000">
            <a:off x="6720889" y="3919892"/>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CD5E267-2C17-FB4D-9807-3B8FB688332A}"/>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FD17E205-01C0-3744-AEE2-81464C48C9D7}"/>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3532986624"/>
      </p:ext>
    </p:extLst>
  </p:cSld>
  <p:clrMapOvr>
    <a:masterClrMapping/>
  </p:clrMapOvr>
  <mc:AlternateContent xmlns:mc="http://schemas.openxmlformats.org/markup-compatibility/2006" xmlns:p14="http://schemas.microsoft.com/office/powerpoint/2010/main">
    <mc:Choice Requires="p14">
      <p:transition spd="slow" p14:dur="2000" advTm="5316"/>
    </mc:Choice>
    <mc:Fallback xmlns="">
      <p:transition spd="slow" advTm="53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3</a:t>
            </a:fld>
            <a:endParaRPr lang="en-US"/>
          </a:p>
        </p:txBody>
      </p:sp>
      <p:sp>
        <p:nvSpPr>
          <p:cNvPr id="3" name="Rectangle 2">
            <a:extLst>
              <a:ext uri="{FF2B5EF4-FFF2-40B4-BE49-F238E27FC236}">
                <a16:creationId xmlns:a16="http://schemas.microsoft.com/office/drawing/2014/main" id="{39A256D4-51B5-1046-9D23-6C769F273084}"/>
              </a:ext>
            </a:extLst>
          </p:cNvPr>
          <p:cNvSpPr/>
          <p:nvPr/>
        </p:nvSpPr>
        <p:spPr>
          <a:xfrm>
            <a:off x="206071" y="956403"/>
            <a:ext cx="9778757" cy="3961149"/>
          </a:xfrm>
          <a:prstGeom prst="rect">
            <a:avLst/>
          </a:prstGeom>
        </p:spPr>
        <p:txBody>
          <a:bodyPr wrap="square">
            <a:spAutoFit/>
          </a:bodyPr>
          <a:lstStyle/>
          <a:p>
            <a:pPr marL="457200">
              <a:lnSpc>
                <a:spcPct val="150000"/>
              </a:lnSpc>
            </a:pP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Hardware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1 x ESP-32 </a:t>
            </a:r>
            <a:r>
              <a:rPr lang="en-MY" dirty="0" err="1">
                <a:solidFill>
                  <a:srgbClr val="002060"/>
                </a:solidFill>
                <a:latin typeface="Arial" panose="020B0604020202020204" pitchFamily="34" charset="0"/>
                <a:ea typeface="Times New Roman" panose="02020603050405020304" pitchFamily="18" charset="0"/>
              </a:rPr>
              <a:t>Wifi+Bluetooth</a:t>
            </a:r>
            <a:r>
              <a:rPr lang="en-MY" dirty="0">
                <a:solidFill>
                  <a:srgbClr val="002060"/>
                </a:solidFill>
                <a:latin typeface="Arial" panose="020B0604020202020204" pitchFamily="34" charset="0"/>
                <a:ea typeface="Times New Roman" panose="02020603050405020304" pitchFamily="18" charset="0"/>
              </a:rPr>
              <a:t> 2-In-1 Development Board for Arduino (30 pin) + Cable.</a:t>
            </a:r>
            <a:endParaRPr lang="en-MY" sz="2000" dirty="0">
              <a:solidFill>
                <a:srgbClr val="002060"/>
              </a:solidFill>
              <a:latin typeface="Times New Roman" panose="02020603050405020304" pitchFamily="18"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1 x Temperature &amp; Humidity Sensor, DHT11.</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rPr>
              <a:t>Jumpers (male to female).</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rPr>
              <a:t>2 x Mini Breadboard.</a:t>
            </a:r>
          </a:p>
          <a:p>
            <a:pPr marL="457200">
              <a:lnSpc>
                <a:spcPct val="150000"/>
              </a:lnSpc>
            </a:pPr>
            <a:endParaRPr lang="en-MY" sz="2000" dirty="0">
              <a:solidFill>
                <a:srgbClr val="002060"/>
              </a:solidFill>
              <a:latin typeface="Times New Roman" panose="02020603050405020304" pitchFamily="18" charset="0"/>
              <a:ea typeface="Times New Roman" panose="02020603050405020304" pitchFamily="18" charset="0"/>
            </a:endParaRPr>
          </a:p>
          <a:p>
            <a:pPr marL="457200">
              <a:lnSpc>
                <a:spcPct val="150000"/>
              </a:lnSpc>
            </a:pPr>
            <a:r>
              <a:rPr lang="en-MY" sz="2000"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Software</a:t>
            </a:r>
            <a:r>
              <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p>
          <a:p>
            <a:pPr marL="457200">
              <a:lnSpc>
                <a:spcPct val="150000"/>
              </a:lnSpc>
            </a:pPr>
            <a:r>
              <a:rPr lang="en-MY" sz="2000"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sz="2000" dirty="0">
                <a:latin typeface="Arial" panose="020B0604020202020204" pitchFamily="34" charset="0"/>
                <a:ea typeface="Times New Roman" panose="02020603050405020304" pitchFamily="18" charset="0"/>
              </a:rPr>
              <a:t> </a:t>
            </a:r>
            <a:r>
              <a:rPr lang="en-MY" sz="2000" dirty="0">
                <a:solidFill>
                  <a:srgbClr val="002060"/>
                </a:solidFill>
                <a:latin typeface="Arial" panose="020B0604020202020204" pitchFamily="34" charset="0"/>
                <a:ea typeface="Times New Roman" panose="02020603050405020304" pitchFamily="18" charset="0"/>
              </a:rPr>
              <a:t>XAMPP </a:t>
            </a:r>
            <a:r>
              <a:rPr lang="en-MY" sz="2000" dirty="0" err="1">
                <a:solidFill>
                  <a:srgbClr val="002060"/>
                </a:solidFill>
                <a:latin typeface="Arial" panose="020B0604020202020204" pitchFamily="34" charset="0"/>
                <a:ea typeface="Times New Roman" panose="02020603050405020304" pitchFamily="18" charset="0"/>
              </a:rPr>
              <a:t>ver</a:t>
            </a:r>
            <a:r>
              <a:rPr lang="en-MY" sz="2000" dirty="0">
                <a:solidFill>
                  <a:srgbClr val="002060"/>
                </a:solidFill>
                <a:latin typeface="Arial" panose="020B0604020202020204" pitchFamily="34" charset="0"/>
                <a:ea typeface="Times New Roman" panose="02020603050405020304" pitchFamily="18" charset="0"/>
              </a:rPr>
              <a:t> 8.0.1(PHP 8.0.1) for Windows / OS X.</a:t>
            </a:r>
            <a:endParaRPr lang="en-MY" sz="2400" dirty="0">
              <a:solidFill>
                <a:srgbClr val="002060"/>
              </a:solidFill>
              <a:latin typeface="Times New Roman" panose="02020603050405020304" pitchFamily="18" charset="0"/>
              <a:ea typeface="Times New Roman" panose="02020603050405020304" pitchFamily="18" charset="0"/>
            </a:endParaRPr>
          </a:p>
          <a:p>
            <a:pPr marL="457200">
              <a:lnSpc>
                <a:spcPct val="150000"/>
              </a:lnSpc>
            </a:pPr>
            <a:endParaRPr lang="en-MY" sz="2000" dirty="0">
              <a:solidFill>
                <a:srgbClr val="002060"/>
              </a:solidFill>
              <a:latin typeface="Times New Roman" panose="02020603050405020304" pitchFamily="18" charset="0"/>
              <a:ea typeface="Times New Roman" panose="02020603050405020304" pitchFamily="18" charset="0"/>
            </a:endParaRPr>
          </a:p>
        </p:txBody>
      </p:sp>
      <p:sp>
        <p:nvSpPr>
          <p:cNvPr id="63" name="TextBox 62">
            <a:extLst>
              <a:ext uri="{FF2B5EF4-FFF2-40B4-BE49-F238E27FC236}">
                <a16:creationId xmlns:a16="http://schemas.microsoft.com/office/drawing/2014/main" id="{5D4E8620-56E2-0140-BF5E-070628D6630A}"/>
              </a:ext>
            </a:extLst>
          </p:cNvPr>
          <p:cNvSpPr txBox="1"/>
          <p:nvPr/>
        </p:nvSpPr>
        <p:spPr>
          <a:xfrm>
            <a:off x="60960" y="475232"/>
            <a:ext cx="2074479" cy="523220"/>
          </a:xfrm>
          <a:prstGeom prst="rect">
            <a:avLst/>
          </a:prstGeom>
          <a:noFill/>
          <a:ln>
            <a:noFill/>
          </a:ln>
        </p:spPr>
        <p:txBody>
          <a:bodyPr wrap="none" rtlCol="0">
            <a:spAutoFit/>
          </a:bodyPr>
          <a:lstStyle/>
          <a:p>
            <a:r>
              <a:rPr lang="en-US" sz="2800" b="1" u="sng" dirty="0">
                <a:solidFill>
                  <a:srgbClr val="002060"/>
                </a:solidFill>
              </a:rPr>
              <a:t>Components</a:t>
            </a:r>
          </a:p>
        </p:txBody>
      </p:sp>
      <p:sp>
        <p:nvSpPr>
          <p:cNvPr id="71" name="Rectangle 70">
            <a:extLst>
              <a:ext uri="{FF2B5EF4-FFF2-40B4-BE49-F238E27FC236}">
                <a16:creationId xmlns:a16="http://schemas.microsoft.com/office/drawing/2014/main" id="{5D8B558A-207B-D340-9657-FF80D41DAB89}"/>
              </a:ext>
            </a:extLst>
          </p:cNvPr>
          <p:cNvSpPr/>
          <p:nvPr/>
        </p:nvSpPr>
        <p:spPr>
          <a:xfrm>
            <a:off x="250051" y="998452"/>
            <a:ext cx="208593" cy="541929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203D3C8-44EB-AF41-84F5-F919770155C2}"/>
              </a:ext>
            </a:extLst>
          </p:cNvPr>
          <p:cNvGrpSpPr/>
          <p:nvPr/>
        </p:nvGrpSpPr>
        <p:grpSpPr>
          <a:xfrm>
            <a:off x="5631874" y="1770052"/>
            <a:ext cx="5818908" cy="1945029"/>
            <a:chOff x="924712" y="2857797"/>
            <a:chExt cx="10429088" cy="3559952"/>
          </a:xfrm>
        </p:grpSpPr>
        <p:pic>
          <p:nvPicPr>
            <p:cNvPr id="4" name="Picture 3">
              <a:extLst>
                <a:ext uri="{FF2B5EF4-FFF2-40B4-BE49-F238E27FC236}">
                  <a16:creationId xmlns:a16="http://schemas.microsoft.com/office/drawing/2014/main" id="{EF92D247-8BA3-D341-ABC8-4100B6929775}"/>
                </a:ext>
              </a:extLst>
            </p:cNvPr>
            <p:cNvPicPr>
              <a:picLocks noChangeAspect="1"/>
            </p:cNvPicPr>
            <p:nvPr/>
          </p:nvPicPr>
          <p:blipFill>
            <a:blip r:embed="rId2"/>
            <a:stretch>
              <a:fillRect/>
            </a:stretch>
          </p:blipFill>
          <p:spPr>
            <a:xfrm rot="5400000" flipV="1">
              <a:off x="309696" y="4277694"/>
              <a:ext cx="2755071" cy="1525039"/>
            </a:xfrm>
            <a:prstGeom prst="rect">
              <a:avLst/>
            </a:prstGeom>
          </p:spPr>
        </p:pic>
        <p:grpSp>
          <p:nvGrpSpPr>
            <p:cNvPr id="46" name="Group 45">
              <a:extLst>
                <a:ext uri="{FF2B5EF4-FFF2-40B4-BE49-F238E27FC236}">
                  <a16:creationId xmlns:a16="http://schemas.microsoft.com/office/drawing/2014/main" id="{D7EEA77B-5A79-3443-9160-541837E107B5}"/>
                </a:ext>
              </a:extLst>
            </p:cNvPr>
            <p:cNvGrpSpPr/>
            <p:nvPr/>
          </p:nvGrpSpPr>
          <p:grpSpPr>
            <a:xfrm>
              <a:off x="8492551" y="2857797"/>
              <a:ext cx="2861249" cy="3079562"/>
              <a:chOff x="9506805" y="2510191"/>
              <a:chExt cx="2188593" cy="2624861"/>
            </a:xfrm>
          </p:grpSpPr>
          <p:pic>
            <p:nvPicPr>
              <p:cNvPr id="49" name="Picture 48">
                <a:extLst>
                  <a:ext uri="{FF2B5EF4-FFF2-40B4-BE49-F238E27FC236}">
                    <a16:creationId xmlns:a16="http://schemas.microsoft.com/office/drawing/2014/main" id="{C2E2A66F-ABA2-D240-B699-D949ACF12CBD}"/>
                  </a:ext>
                </a:extLst>
              </p:cNvPr>
              <p:cNvPicPr>
                <a:picLocks noChangeAspect="1"/>
              </p:cNvPicPr>
              <p:nvPr/>
            </p:nvPicPr>
            <p:blipFill>
              <a:blip r:embed="rId3"/>
              <a:stretch>
                <a:fillRect/>
              </a:stretch>
            </p:blipFill>
            <p:spPr>
              <a:xfrm>
                <a:off x="9530569" y="2665206"/>
                <a:ext cx="2094869" cy="2469846"/>
              </a:xfrm>
              <a:prstGeom prst="rect">
                <a:avLst/>
              </a:prstGeom>
            </p:spPr>
          </p:pic>
          <p:sp>
            <p:nvSpPr>
              <p:cNvPr id="51" name="Rectangle 50">
                <a:extLst>
                  <a:ext uri="{FF2B5EF4-FFF2-40B4-BE49-F238E27FC236}">
                    <a16:creationId xmlns:a16="http://schemas.microsoft.com/office/drawing/2014/main" id="{69E42597-94CF-1349-B175-9EAE647D949A}"/>
                  </a:ext>
                </a:extLst>
              </p:cNvPr>
              <p:cNvSpPr/>
              <p:nvPr/>
            </p:nvSpPr>
            <p:spPr>
              <a:xfrm>
                <a:off x="9530569" y="2587021"/>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C39B2EF-0B02-C644-8ACE-4C93F2E201E3}"/>
                  </a:ext>
                </a:extLst>
              </p:cNvPr>
              <p:cNvSpPr/>
              <p:nvPr/>
            </p:nvSpPr>
            <p:spPr>
              <a:xfrm>
                <a:off x="9556558" y="2771626"/>
                <a:ext cx="380461" cy="1077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A87F771-86DC-484A-B17F-75D0C5CF324C}"/>
                  </a:ext>
                </a:extLst>
              </p:cNvPr>
              <p:cNvSpPr/>
              <p:nvPr/>
            </p:nvSpPr>
            <p:spPr>
              <a:xfrm>
                <a:off x="10676175" y="2577693"/>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318F554-863E-AD4F-9612-140E8BA035B0}"/>
                  </a:ext>
                </a:extLst>
              </p:cNvPr>
              <p:cNvSpPr/>
              <p:nvPr/>
            </p:nvSpPr>
            <p:spPr>
              <a:xfrm>
                <a:off x="10076939" y="2510191"/>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ABB68AF-3CF5-4F44-AE20-A39D542B9274}"/>
                  </a:ext>
                </a:extLst>
              </p:cNvPr>
              <p:cNvSpPr/>
              <p:nvPr/>
            </p:nvSpPr>
            <p:spPr>
              <a:xfrm>
                <a:off x="9567174" y="4009187"/>
                <a:ext cx="380461"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D79BF22-12B8-B84D-833C-B3A4F42DBC71}"/>
                  </a:ext>
                </a:extLst>
              </p:cNvPr>
              <p:cNvSpPr/>
              <p:nvPr/>
            </p:nvSpPr>
            <p:spPr>
              <a:xfrm>
                <a:off x="9506805" y="3760652"/>
                <a:ext cx="380461"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FAD8F4F3-58DC-4D44-A180-9965D2AA743A}"/>
                </a:ext>
              </a:extLst>
            </p:cNvPr>
            <p:cNvPicPr>
              <a:picLocks noChangeAspect="1"/>
            </p:cNvPicPr>
            <p:nvPr/>
          </p:nvPicPr>
          <p:blipFill>
            <a:blip r:embed="rId4"/>
            <a:stretch>
              <a:fillRect/>
            </a:stretch>
          </p:blipFill>
          <p:spPr>
            <a:xfrm flipH="1">
              <a:off x="5986558" y="3683674"/>
              <a:ext cx="2328049" cy="2114550"/>
            </a:xfrm>
            <a:prstGeom prst="rect">
              <a:avLst/>
            </a:prstGeom>
          </p:spPr>
        </p:pic>
        <p:pic>
          <p:nvPicPr>
            <p:cNvPr id="1026" name="Picture 2" descr="Micro USB Cable for ESP32 Raspberry Pi 3 - online India - Circuit Uncle">
              <a:extLst>
                <a:ext uri="{FF2B5EF4-FFF2-40B4-BE49-F238E27FC236}">
                  <a16:creationId xmlns:a16="http://schemas.microsoft.com/office/drawing/2014/main" id="{C5EA7883-5746-FB47-A7F5-6EE2631AE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928" y="3916471"/>
              <a:ext cx="2156100" cy="21561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926D12E7-3F88-BE49-9F46-937CEE630801}"/>
                </a:ext>
              </a:extLst>
            </p:cNvPr>
            <p:cNvPicPr>
              <a:picLocks noChangeAspect="1"/>
            </p:cNvPicPr>
            <p:nvPr/>
          </p:nvPicPr>
          <p:blipFill>
            <a:blip r:embed="rId6"/>
            <a:stretch>
              <a:fillRect/>
            </a:stretch>
          </p:blipFill>
          <p:spPr>
            <a:xfrm>
              <a:off x="4964014" y="4467175"/>
              <a:ext cx="946329" cy="1561443"/>
            </a:xfrm>
            <a:prstGeom prst="rect">
              <a:avLst/>
            </a:prstGeom>
          </p:spPr>
        </p:pic>
      </p:grpSp>
      <p:sp>
        <p:nvSpPr>
          <p:cNvPr id="20" name="TextBox 19">
            <a:extLst>
              <a:ext uri="{FF2B5EF4-FFF2-40B4-BE49-F238E27FC236}">
                <a16:creationId xmlns:a16="http://schemas.microsoft.com/office/drawing/2014/main" id="{8E6B0BA9-0776-6046-A42A-5A42C61F288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pic>
        <p:nvPicPr>
          <p:cNvPr id="6" name="Picture 5">
            <a:extLst>
              <a:ext uri="{FF2B5EF4-FFF2-40B4-BE49-F238E27FC236}">
                <a16:creationId xmlns:a16="http://schemas.microsoft.com/office/drawing/2014/main" id="{C3FF9643-3A8D-DC4E-AC8D-B72CAF5E05D5}"/>
              </a:ext>
            </a:extLst>
          </p:cNvPr>
          <p:cNvPicPr>
            <a:picLocks noChangeAspect="1"/>
          </p:cNvPicPr>
          <p:nvPr/>
        </p:nvPicPr>
        <p:blipFill>
          <a:blip r:embed="rId7"/>
          <a:stretch>
            <a:fillRect/>
          </a:stretch>
        </p:blipFill>
        <p:spPr>
          <a:xfrm>
            <a:off x="867063" y="4530202"/>
            <a:ext cx="2509982" cy="602791"/>
          </a:xfrm>
          <a:prstGeom prst="rect">
            <a:avLst/>
          </a:prstGeom>
        </p:spPr>
      </p:pic>
      <p:pic>
        <p:nvPicPr>
          <p:cNvPr id="7" name="Picture 6">
            <a:extLst>
              <a:ext uri="{FF2B5EF4-FFF2-40B4-BE49-F238E27FC236}">
                <a16:creationId xmlns:a16="http://schemas.microsoft.com/office/drawing/2014/main" id="{F8033EA8-5E33-804A-A54E-A9A4B731F3D5}"/>
              </a:ext>
            </a:extLst>
          </p:cNvPr>
          <p:cNvPicPr>
            <a:picLocks noChangeAspect="1"/>
          </p:cNvPicPr>
          <p:nvPr/>
        </p:nvPicPr>
        <p:blipFill>
          <a:blip r:embed="rId8"/>
          <a:stretch>
            <a:fillRect/>
          </a:stretch>
        </p:blipFill>
        <p:spPr>
          <a:xfrm>
            <a:off x="3694403" y="4507784"/>
            <a:ext cx="4716108" cy="2102723"/>
          </a:xfrm>
          <a:prstGeom prst="rect">
            <a:avLst/>
          </a:prstGeom>
        </p:spPr>
      </p:pic>
      <p:sp>
        <p:nvSpPr>
          <p:cNvPr id="24" name="TextBox 23">
            <a:extLst>
              <a:ext uri="{FF2B5EF4-FFF2-40B4-BE49-F238E27FC236}">
                <a16:creationId xmlns:a16="http://schemas.microsoft.com/office/drawing/2014/main" id="{F23B54BB-B49B-B14B-8384-F6C738F463E1}"/>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Tree>
    <p:extLst>
      <p:ext uri="{BB962C8B-B14F-4D97-AF65-F5344CB8AC3E}">
        <p14:creationId xmlns:p14="http://schemas.microsoft.com/office/powerpoint/2010/main" val="4136775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30</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1287597"/>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webview.php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with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sublimetext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or any preferable text editor. The credentials are to establish connection to the database. </a:t>
            </a:r>
          </a:p>
          <a:p>
            <a:pPr>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By default,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servername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is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localhost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&amp;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$username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is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root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A466061-3030-454C-B4FA-66520CB4AB42}"/>
              </a:ext>
            </a:extLst>
          </p:cNvPr>
          <p:cNvPicPr>
            <a:picLocks noChangeAspect="1"/>
          </p:cNvPicPr>
          <p:nvPr/>
        </p:nvPicPr>
        <p:blipFill>
          <a:blip r:embed="rId2"/>
          <a:stretch>
            <a:fillRect/>
          </a:stretch>
        </p:blipFill>
        <p:spPr>
          <a:xfrm>
            <a:off x="645195" y="2344929"/>
            <a:ext cx="5407262" cy="2944800"/>
          </a:xfrm>
          <a:prstGeom prst="rect">
            <a:avLst/>
          </a:prstGeom>
        </p:spPr>
      </p:pic>
      <p:pic>
        <p:nvPicPr>
          <p:cNvPr id="7" name="Picture 6">
            <a:extLst>
              <a:ext uri="{FF2B5EF4-FFF2-40B4-BE49-F238E27FC236}">
                <a16:creationId xmlns:a16="http://schemas.microsoft.com/office/drawing/2014/main" id="{40ABD286-D836-6E4C-A0D3-EB38833D1A04}"/>
              </a:ext>
            </a:extLst>
          </p:cNvPr>
          <p:cNvPicPr>
            <a:picLocks noChangeAspect="1"/>
          </p:cNvPicPr>
          <p:nvPr/>
        </p:nvPicPr>
        <p:blipFill>
          <a:blip r:embed="rId3"/>
          <a:stretch>
            <a:fillRect/>
          </a:stretch>
        </p:blipFill>
        <p:spPr>
          <a:xfrm>
            <a:off x="797085" y="5471051"/>
            <a:ext cx="4025900" cy="825500"/>
          </a:xfrm>
          <a:prstGeom prst="rect">
            <a:avLst/>
          </a:prstGeom>
        </p:spPr>
      </p:pic>
      <p:pic>
        <p:nvPicPr>
          <p:cNvPr id="9" name="Picture 8">
            <a:extLst>
              <a:ext uri="{FF2B5EF4-FFF2-40B4-BE49-F238E27FC236}">
                <a16:creationId xmlns:a16="http://schemas.microsoft.com/office/drawing/2014/main" id="{9703C1A6-782D-2B4C-84C5-C1B3FB288DEE}"/>
              </a:ext>
            </a:extLst>
          </p:cNvPr>
          <p:cNvPicPr>
            <a:picLocks noChangeAspect="1"/>
          </p:cNvPicPr>
          <p:nvPr/>
        </p:nvPicPr>
        <p:blipFill>
          <a:blip r:embed="rId4"/>
          <a:stretch>
            <a:fillRect/>
          </a:stretch>
        </p:blipFill>
        <p:spPr>
          <a:xfrm>
            <a:off x="6104079" y="3576694"/>
            <a:ext cx="4838700" cy="2921000"/>
          </a:xfrm>
          <a:prstGeom prst="rect">
            <a:avLst/>
          </a:prstGeom>
        </p:spPr>
      </p:pic>
      <p:sp>
        <p:nvSpPr>
          <p:cNvPr id="23" name="Bent Arrow 22">
            <a:extLst>
              <a:ext uri="{FF2B5EF4-FFF2-40B4-BE49-F238E27FC236}">
                <a16:creationId xmlns:a16="http://schemas.microsoft.com/office/drawing/2014/main" id="{9229C181-CA44-F64D-AF24-F99C161DAFBD}"/>
              </a:ext>
            </a:extLst>
          </p:cNvPr>
          <p:cNvSpPr/>
          <p:nvPr/>
        </p:nvSpPr>
        <p:spPr>
          <a:xfrm rot="10800000" flipH="1">
            <a:off x="4969118" y="5427870"/>
            <a:ext cx="84269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6529E567-6FB5-964F-ABFD-B5F32EFF4597}"/>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827F038D-EDED-E741-BAE2-D2C045BD4C9D}"/>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4062863444"/>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31</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2533963"/>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Before getting access to MySQL database, the client must establish a connection to the server as shown in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Line#30</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If any of the credentials incorrect, the client don’t have the permission to access the server. The script stops &amp; will display error message at the browser.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MySQLi</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 MySQL improved) </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Line#36</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indicates selection of 5 columns from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room_dc230</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table with descending order of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id</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The syntax is put into a variable called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b="1" dirty="0" err="1">
                <a:solidFill>
                  <a:srgbClr val="002060"/>
                </a:solidFill>
                <a:latin typeface="Arial" panose="020B0604020202020204" pitchFamily="34" charset="0"/>
                <a:ea typeface="Times New Roman" panose="02020603050405020304" pitchFamily="18" charset="0"/>
                <a:cs typeface="Arial" panose="020B0604020202020204" pitchFamily="34" charset="0"/>
              </a:rPr>
              <a:t>sql</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p>
          <a:p>
            <a:pPr>
              <a:lnSpc>
                <a:spcPct val="150000"/>
              </a:lnSpc>
            </a:pP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106F7A2-C796-314B-9F9E-E0E6290BC0AC}"/>
              </a:ext>
            </a:extLst>
          </p:cNvPr>
          <p:cNvPicPr>
            <a:picLocks noChangeAspect="1"/>
          </p:cNvPicPr>
          <p:nvPr/>
        </p:nvPicPr>
        <p:blipFill>
          <a:blip r:embed="rId2"/>
          <a:stretch>
            <a:fillRect/>
          </a:stretch>
        </p:blipFill>
        <p:spPr>
          <a:xfrm>
            <a:off x="458644" y="3257706"/>
            <a:ext cx="11366500" cy="1879600"/>
          </a:xfrm>
          <a:prstGeom prst="rect">
            <a:avLst/>
          </a:prstGeom>
        </p:spPr>
      </p:pic>
      <p:sp>
        <p:nvSpPr>
          <p:cNvPr id="21" name="TextBox 20">
            <a:extLst>
              <a:ext uri="{FF2B5EF4-FFF2-40B4-BE49-F238E27FC236}">
                <a16:creationId xmlns:a16="http://schemas.microsoft.com/office/drawing/2014/main" id="{F19DF034-119D-6846-9D6C-2C038A57B34F}"/>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B17F0B0A-61B4-C84E-A46E-49AAC00CE30B}"/>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2295881357"/>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32</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45660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 mix of PHP and HTML syntax in creating table.</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221FB38-DA84-E145-93F7-0A10CF2F0EFA}"/>
              </a:ext>
            </a:extLst>
          </p:cNvPr>
          <p:cNvPicPr>
            <a:picLocks noChangeAspect="1"/>
          </p:cNvPicPr>
          <p:nvPr/>
        </p:nvPicPr>
        <p:blipFill>
          <a:blip r:embed="rId2"/>
          <a:stretch>
            <a:fillRect/>
          </a:stretch>
        </p:blipFill>
        <p:spPr>
          <a:xfrm>
            <a:off x="524658" y="1464990"/>
            <a:ext cx="5689600" cy="1816100"/>
          </a:xfrm>
          <a:prstGeom prst="rect">
            <a:avLst/>
          </a:prstGeom>
        </p:spPr>
      </p:pic>
      <p:sp>
        <p:nvSpPr>
          <p:cNvPr id="13" name="Rectangle 12">
            <a:extLst>
              <a:ext uri="{FF2B5EF4-FFF2-40B4-BE49-F238E27FC236}">
                <a16:creationId xmlns:a16="http://schemas.microsoft.com/office/drawing/2014/main" id="{AB3B8249-0D57-854F-B971-F53791C05DD8}"/>
              </a:ext>
            </a:extLst>
          </p:cNvPr>
          <p:cNvSpPr/>
          <p:nvPr/>
        </p:nvSpPr>
        <p:spPr>
          <a:xfrm>
            <a:off x="458644" y="3349929"/>
            <a:ext cx="10574312" cy="1703095"/>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Line#47 – Line#69</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is hosting asking, fetch data from database &amp; display them in table manner.</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query(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is a function that fetch data that was assigned in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sql</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variable. The results were put into a variable called $results. </a:t>
            </a:r>
          </a:p>
          <a:p>
            <a:pPr>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each data from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$results</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will be split into an array form according to its respected field. </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35268F9-0868-884A-A53D-5D56E784C478}"/>
              </a:ext>
            </a:extLst>
          </p:cNvPr>
          <p:cNvPicPr>
            <a:picLocks noChangeAspect="1"/>
          </p:cNvPicPr>
          <p:nvPr/>
        </p:nvPicPr>
        <p:blipFill>
          <a:blip r:embed="rId3"/>
          <a:stretch>
            <a:fillRect/>
          </a:stretch>
        </p:blipFill>
        <p:spPr>
          <a:xfrm>
            <a:off x="528779" y="5000441"/>
            <a:ext cx="5575300" cy="1587500"/>
          </a:xfrm>
          <a:prstGeom prst="rect">
            <a:avLst/>
          </a:prstGeom>
        </p:spPr>
      </p:pic>
      <p:sp>
        <p:nvSpPr>
          <p:cNvPr id="21" name="TextBox 20">
            <a:extLst>
              <a:ext uri="{FF2B5EF4-FFF2-40B4-BE49-F238E27FC236}">
                <a16:creationId xmlns:a16="http://schemas.microsoft.com/office/drawing/2014/main" id="{CCC18DE4-B185-4346-8FCD-885B3EEB3E1F}"/>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92EDEFEF-C0CC-5D42-8F7C-A9254D95A9E6}"/>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3453331072"/>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33</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87197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Script to display the information fetched from database in table form. Each row represent 1 set data / reading. New row carries another set of reading/data. </a:t>
            </a: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AB3B8249-0D57-854F-B971-F53791C05DD8}"/>
              </a:ext>
            </a:extLst>
          </p:cNvPr>
          <p:cNvSpPr/>
          <p:nvPr/>
        </p:nvSpPr>
        <p:spPr>
          <a:xfrm>
            <a:off x="458644" y="3560946"/>
            <a:ext cx="10574312" cy="128746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The fetched data in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$result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are emptied, thus the variable carries no information.</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close(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is a function that closes previously open database connection. </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End of HTML script.</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43173A0-445A-E54D-9947-CCA7D3EA1E71}"/>
              </a:ext>
            </a:extLst>
          </p:cNvPr>
          <p:cNvPicPr>
            <a:picLocks noChangeAspect="1"/>
          </p:cNvPicPr>
          <p:nvPr/>
        </p:nvPicPr>
        <p:blipFill>
          <a:blip r:embed="rId2"/>
          <a:stretch>
            <a:fillRect/>
          </a:stretch>
        </p:blipFill>
        <p:spPr>
          <a:xfrm>
            <a:off x="543686" y="1852421"/>
            <a:ext cx="5372100" cy="1841500"/>
          </a:xfrm>
          <a:prstGeom prst="rect">
            <a:avLst/>
          </a:prstGeom>
        </p:spPr>
      </p:pic>
      <p:pic>
        <p:nvPicPr>
          <p:cNvPr id="7" name="Picture 6">
            <a:extLst>
              <a:ext uri="{FF2B5EF4-FFF2-40B4-BE49-F238E27FC236}">
                <a16:creationId xmlns:a16="http://schemas.microsoft.com/office/drawing/2014/main" id="{2A54C822-0A82-1842-BCCD-C8B8B9546D49}"/>
              </a:ext>
            </a:extLst>
          </p:cNvPr>
          <p:cNvPicPr>
            <a:picLocks noChangeAspect="1"/>
          </p:cNvPicPr>
          <p:nvPr/>
        </p:nvPicPr>
        <p:blipFill>
          <a:blip r:embed="rId3"/>
          <a:stretch>
            <a:fillRect/>
          </a:stretch>
        </p:blipFill>
        <p:spPr>
          <a:xfrm>
            <a:off x="543686" y="4822572"/>
            <a:ext cx="4127500" cy="1765300"/>
          </a:xfrm>
          <a:prstGeom prst="rect">
            <a:avLst/>
          </a:prstGeom>
        </p:spPr>
      </p:pic>
      <p:sp>
        <p:nvSpPr>
          <p:cNvPr id="21" name="TextBox 20">
            <a:extLst>
              <a:ext uri="{FF2B5EF4-FFF2-40B4-BE49-F238E27FC236}">
                <a16:creationId xmlns:a16="http://schemas.microsoft.com/office/drawing/2014/main" id="{2B0B81A2-B032-3C44-B4D6-0B72E1CA69A4}"/>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35CDDF10-F723-4A4D-A34C-61BC0A644164}"/>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3458690785"/>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34</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2949462"/>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with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sublimetext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or any preferable text editor. Fill up with your database credentials. </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If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webview.php</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is meant for client to view the temperature &amp; humidity of the racks,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is a script for EPS32 saving the racks data into the database.</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api_key_value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is a kind of password to except information send from the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ESP32</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ESP32</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must send same key &amp; the information will only be entertained when the key is matched. Otherwise, the information will be rejected.</a:t>
            </a: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1240518-BA2F-D144-A9BA-D6492F656E21}"/>
              </a:ext>
            </a:extLst>
          </p:cNvPr>
          <p:cNvPicPr>
            <a:picLocks noChangeAspect="1"/>
          </p:cNvPicPr>
          <p:nvPr/>
        </p:nvPicPr>
        <p:blipFill>
          <a:blip r:embed="rId2"/>
          <a:stretch>
            <a:fillRect/>
          </a:stretch>
        </p:blipFill>
        <p:spPr>
          <a:xfrm>
            <a:off x="543686" y="3993101"/>
            <a:ext cx="10477500" cy="774700"/>
          </a:xfrm>
          <a:prstGeom prst="rect">
            <a:avLst/>
          </a:prstGeom>
        </p:spPr>
      </p:pic>
      <p:pic>
        <p:nvPicPr>
          <p:cNvPr id="3" name="Picture 2">
            <a:extLst>
              <a:ext uri="{FF2B5EF4-FFF2-40B4-BE49-F238E27FC236}">
                <a16:creationId xmlns:a16="http://schemas.microsoft.com/office/drawing/2014/main" id="{0ADBE456-8A0B-E748-8463-F6173051FE6E}"/>
              </a:ext>
            </a:extLst>
          </p:cNvPr>
          <p:cNvPicPr>
            <a:picLocks noChangeAspect="1"/>
          </p:cNvPicPr>
          <p:nvPr/>
        </p:nvPicPr>
        <p:blipFill>
          <a:blip r:embed="rId3"/>
          <a:stretch>
            <a:fillRect/>
          </a:stretch>
        </p:blipFill>
        <p:spPr>
          <a:xfrm>
            <a:off x="518794" y="5728759"/>
            <a:ext cx="7010400" cy="495300"/>
          </a:xfrm>
          <a:prstGeom prst="rect">
            <a:avLst/>
          </a:prstGeom>
        </p:spPr>
      </p:pic>
      <p:sp>
        <p:nvSpPr>
          <p:cNvPr id="19" name="Rectangle 18">
            <a:extLst>
              <a:ext uri="{FF2B5EF4-FFF2-40B4-BE49-F238E27FC236}">
                <a16:creationId xmlns:a16="http://schemas.microsoft.com/office/drawing/2014/main" id="{FF23FB00-10DD-8946-B70D-FB7F14BB199E}"/>
              </a:ext>
            </a:extLst>
          </p:cNvPr>
          <p:cNvSpPr/>
          <p:nvPr/>
        </p:nvSpPr>
        <p:spPr>
          <a:xfrm>
            <a:off x="518794" y="4805798"/>
            <a:ext cx="10574312" cy="128746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Line#33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will empty the content of the handlers. The task of the handlers are to keep for information temporarily when received from the ESP32 thru HTTP POST or HTTP GET request. </a:t>
            </a:r>
          </a:p>
          <a:p>
            <a:pPr marL="285750" indent="-285750">
              <a:lnSpc>
                <a:spcPct val="150000"/>
              </a:lnSpc>
              <a:buFont typeface="Wingdings" pitchFamily="2" charset="2"/>
              <a:buChar char="à"/>
            </a:pPr>
            <a:endParaRPr 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DB80B979-D634-9743-B498-404B16F73C22}"/>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88E79A48-8230-F948-AFF0-6D77F2F302B6}"/>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1299679705"/>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35</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5449056"/>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There are 2 types of Hyper Text Transfer Protocol (HTTP) request methods: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POST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GET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What is HTTP? HTTP works as request-response protocol between a client &amp; a server.</a:t>
            </a:r>
            <a:endPar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HTTP GET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is used to request data from a specified resource. It is often used to get values form APIs. </a:t>
            </a: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eg.</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http://localhost/</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esptodb.php?key</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=“tPmAT5Ab3jF9&amp;temp=10</a:t>
            </a: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Name =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Key</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&amp; value =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tPmAT5Ab3jF9</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name =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temp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&amp; value =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10</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are send together in URL</a:t>
            </a: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With HTPP GET, data is </a:t>
            </a:r>
            <a:r>
              <a:rPr lang="en-MY" b="1" u="sng"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visible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to everyone</a:t>
            </a:r>
          </a:p>
          <a:p>
            <a:pPr>
              <a:lnSpc>
                <a:spcPct val="150000"/>
              </a:lnSpc>
            </a:pPr>
            <a:r>
              <a:rPr lang="en-MY" b="1" i="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HTTP POST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is used to send information to a server to create/update a resource.</a:t>
            </a: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eg.</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publish sensor readings to a server</a:t>
            </a: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The data sent to the server with POST is stored in the request body of the HTTP request</a:t>
            </a:r>
          </a:p>
          <a:p>
            <a:pPr lvl="1">
              <a:lnSpc>
                <a:spcPct val="150000"/>
              </a:lnSpc>
            </a:pPr>
            <a:r>
              <a:rPr lang="en-MY" i="1" dirty="0">
                <a:solidFill>
                  <a:srgbClr val="002060"/>
                </a:solidFill>
                <a:latin typeface="Arial" panose="020B0604020202020204" pitchFamily="34" charset="0"/>
                <a:cs typeface="Arial" panose="020B0604020202020204" pitchFamily="34" charset="0"/>
              </a:rPr>
              <a:t>- </a:t>
            </a:r>
            <a:r>
              <a:rPr lang="en-MY" b="1" i="1" dirty="0">
                <a:solidFill>
                  <a:srgbClr val="002060"/>
                </a:solidFill>
                <a:latin typeface="Arial" panose="020B0604020202020204" pitchFamily="34" charset="0"/>
                <a:cs typeface="Arial" panose="020B0604020202020204" pitchFamily="34" charset="0"/>
              </a:rPr>
              <a:t>String </a:t>
            </a:r>
            <a:r>
              <a:rPr lang="en-MY" b="1" i="1" dirty="0" err="1">
                <a:solidFill>
                  <a:srgbClr val="002060"/>
                </a:solidFill>
                <a:latin typeface="Arial" panose="020B0604020202020204" pitchFamily="34" charset="0"/>
                <a:cs typeface="Arial" panose="020B0604020202020204" pitchFamily="34" charset="0"/>
              </a:rPr>
              <a:t>serverPath</a:t>
            </a:r>
            <a:r>
              <a:rPr lang="en-MY" b="1" i="1" dirty="0">
                <a:solidFill>
                  <a:srgbClr val="002060"/>
                </a:solidFill>
                <a:latin typeface="Arial" panose="020B0604020202020204" pitchFamily="34" charset="0"/>
                <a:cs typeface="Arial" panose="020B0604020202020204" pitchFamily="34" charset="0"/>
              </a:rPr>
              <a:t> = </a:t>
            </a:r>
            <a:r>
              <a:rPr lang="en-MY" b="1" i="1" dirty="0" err="1">
                <a:solidFill>
                  <a:srgbClr val="002060"/>
                </a:solidFill>
                <a:latin typeface="Arial" panose="020B0604020202020204" pitchFamily="34" charset="0"/>
                <a:cs typeface="Arial" panose="020B0604020202020204" pitchFamily="34" charset="0"/>
              </a:rPr>
              <a:t>serverName</a:t>
            </a:r>
            <a:r>
              <a:rPr lang="en-MY" b="1" i="1" dirty="0">
                <a:solidFill>
                  <a:srgbClr val="002060"/>
                </a:solidFill>
                <a:latin typeface="Arial" panose="020B0604020202020204" pitchFamily="34" charset="0"/>
                <a:cs typeface="Arial" panose="020B0604020202020204" pitchFamily="34" charset="0"/>
              </a:rPr>
              <a:t> "?temperature=24.37"; // sample in sketch</a:t>
            </a:r>
            <a:endPar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cs typeface="Arial" panose="020B0604020202020204" pitchFamily="34" charset="0"/>
              </a:rPr>
              <a:t>With HTTP POST, data is </a:t>
            </a:r>
            <a:r>
              <a:rPr lang="en-MY" b="1" i="1" dirty="0">
                <a:solidFill>
                  <a:srgbClr val="002060"/>
                </a:solidFill>
                <a:latin typeface="Arial" panose="020B0604020202020204" pitchFamily="34" charset="0"/>
                <a:cs typeface="Arial" panose="020B0604020202020204" pitchFamily="34" charset="0"/>
              </a:rPr>
              <a:t>not visible </a:t>
            </a:r>
            <a:r>
              <a:rPr lang="en-MY" dirty="0">
                <a:solidFill>
                  <a:srgbClr val="002060"/>
                </a:solidFill>
                <a:latin typeface="Arial" panose="020B0604020202020204" pitchFamily="34" charset="0"/>
                <a:cs typeface="Arial" panose="020B0604020202020204" pitchFamily="34" charset="0"/>
              </a:rPr>
              <a:t>in the URL request. However, if it’s not encrypted, it’s still visible in the request body.</a:t>
            </a:r>
            <a:endParaRPr lang="en-US"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694B459-3677-964F-B60C-F9FDA4EB0F75}"/>
              </a:ext>
            </a:extLst>
          </p:cNvPr>
          <p:cNvSpPr txBox="1"/>
          <p:nvPr/>
        </p:nvSpPr>
        <p:spPr>
          <a:xfrm>
            <a:off x="1053381" y="-803224"/>
            <a:ext cx="11450507" cy="369332"/>
          </a:xfrm>
          <a:prstGeom prst="rect">
            <a:avLst/>
          </a:prstGeom>
          <a:noFill/>
        </p:spPr>
        <p:txBody>
          <a:bodyPr wrap="none" rtlCol="0">
            <a:spAutoFit/>
          </a:bodyPr>
          <a:lstStyle/>
          <a:p>
            <a:r>
              <a:rPr lang="en-MY" i="1" dirty="0"/>
              <a:t>(With HTTP POST, data is not visible in the URL request. However, if it’s not encrypted, it’s still visible in the request body.)</a:t>
            </a:r>
            <a:endParaRPr lang="en-MY" dirty="0"/>
          </a:p>
        </p:txBody>
      </p:sp>
      <p:sp>
        <p:nvSpPr>
          <p:cNvPr id="5" name="TextBox 4">
            <a:extLst>
              <a:ext uri="{FF2B5EF4-FFF2-40B4-BE49-F238E27FC236}">
                <a16:creationId xmlns:a16="http://schemas.microsoft.com/office/drawing/2014/main" id="{4202D4EE-E6DD-414E-A088-B23F61D65700}"/>
              </a:ext>
            </a:extLst>
          </p:cNvPr>
          <p:cNvSpPr txBox="1"/>
          <p:nvPr/>
        </p:nvSpPr>
        <p:spPr>
          <a:xfrm>
            <a:off x="5285308" y="6429471"/>
            <a:ext cx="4941866" cy="276999"/>
          </a:xfrm>
          <a:prstGeom prst="rect">
            <a:avLst/>
          </a:prstGeom>
          <a:noFill/>
        </p:spPr>
        <p:txBody>
          <a:bodyPr wrap="none" rtlCol="0">
            <a:spAutoFit/>
          </a:bodyPr>
          <a:lstStyle/>
          <a:p>
            <a:r>
              <a:rPr lang="en-US" sz="1200" dirty="0"/>
              <a:t>https://</a:t>
            </a:r>
            <a:r>
              <a:rPr lang="en-US" sz="1200" dirty="0" err="1"/>
              <a:t>randomnerdtutorials.com</a:t>
            </a:r>
            <a:r>
              <a:rPr lang="en-US" sz="1200" dirty="0"/>
              <a:t>/esp8266-nodemcu-http-get-post-arduino/</a:t>
            </a:r>
          </a:p>
        </p:txBody>
      </p:sp>
      <p:sp>
        <p:nvSpPr>
          <p:cNvPr id="21" name="TextBox 20">
            <a:extLst>
              <a:ext uri="{FF2B5EF4-FFF2-40B4-BE49-F238E27FC236}">
                <a16:creationId xmlns:a16="http://schemas.microsoft.com/office/drawing/2014/main" id="{172AB8DB-F588-A843-8EB9-94FDD7AD9A04}"/>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06C52D47-9722-C045-AD6D-EF339913A6E1}"/>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3898681933"/>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36</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pic>
        <p:nvPicPr>
          <p:cNvPr id="2" name="Picture 1">
            <a:extLst>
              <a:ext uri="{FF2B5EF4-FFF2-40B4-BE49-F238E27FC236}">
                <a16:creationId xmlns:a16="http://schemas.microsoft.com/office/drawing/2014/main" id="{C21D18FD-FB0B-AC4C-B2AA-2BC729ECEF1E}"/>
              </a:ext>
            </a:extLst>
          </p:cNvPr>
          <p:cNvPicPr>
            <a:picLocks noChangeAspect="1"/>
          </p:cNvPicPr>
          <p:nvPr/>
        </p:nvPicPr>
        <p:blipFill>
          <a:blip r:embed="rId2"/>
          <a:stretch>
            <a:fillRect/>
          </a:stretch>
        </p:blipFill>
        <p:spPr>
          <a:xfrm>
            <a:off x="890134" y="1443207"/>
            <a:ext cx="6259678" cy="5392536"/>
          </a:xfrm>
          <a:prstGeom prst="rect">
            <a:avLst/>
          </a:prstGeom>
        </p:spPr>
      </p:pic>
      <p:sp>
        <p:nvSpPr>
          <p:cNvPr id="3" name="TextBox 2">
            <a:extLst>
              <a:ext uri="{FF2B5EF4-FFF2-40B4-BE49-F238E27FC236}">
                <a16:creationId xmlns:a16="http://schemas.microsoft.com/office/drawing/2014/main" id="{34C49574-0EEE-8743-9ED3-3E247FA9A7E0}"/>
              </a:ext>
            </a:extLst>
          </p:cNvPr>
          <p:cNvSpPr txBox="1"/>
          <p:nvPr/>
        </p:nvSpPr>
        <p:spPr>
          <a:xfrm>
            <a:off x="458644" y="1093833"/>
            <a:ext cx="10628615" cy="338554"/>
          </a:xfrm>
          <a:prstGeom prst="rect">
            <a:avLst/>
          </a:prstGeom>
          <a:noFill/>
        </p:spPr>
        <p:txBody>
          <a:bodyPr wrap="none" rtlCol="0">
            <a:spAutoFit/>
          </a:bodyPr>
          <a:lstStyle/>
          <a:p>
            <a:r>
              <a:rPr lang="en-US" sz="1600" b="1" dirty="0"/>
              <a:t>http://localhost/a-my/</a:t>
            </a:r>
            <a:r>
              <a:rPr lang="en-US" sz="1600" b="1" dirty="0" err="1"/>
              <a:t>esptodbase.php?api_key</a:t>
            </a:r>
            <a:r>
              <a:rPr lang="en-US" sz="1600" b="1" dirty="0"/>
              <a:t>=tPmAT5Ab3j7F9&amp;rID=v112&amp;temp=22&amp;humid=40&amp;currentStat=NORMAL</a:t>
            </a:r>
          </a:p>
        </p:txBody>
      </p:sp>
      <p:sp>
        <p:nvSpPr>
          <p:cNvPr id="15" name="Rectangle 14">
            <a:extLst>
              <a:ext uri="{FF2B5EF4-FFF2-40B4-BE49-F238E27FC236}">
                <a16:creationId xmlns:a16="http://schemas.microsoft.com/office/drawing/2014/main" id="{EBB11AEE-3C15-B04D-9B02-4BF3D771D3DA}"/>
              </a:ext>
            </a:extLst>
          </p:cNvPr>
          <p:cNvSpPr/>
          <p:nvPr/>
        </p:nvSpPr>
        <p:spPr>
          <a:xfrm>
            <a:off x="3929670" y="1134050"/>
            <a:ext cx="2076259" cy="261610"/>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0BBCE37-D2F4-B848-A18B-F858498F2A6B}"/>
              </a:ext>
            </a:extLst>
          </p:cNvPr>
          <p:cNvSpPr/>
          <p:nvPr/>
        </p:nvSpPr>
        <p:spPr>
          <a:xfrm>
            <a:off x="5515968" y="94749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20" name="Rectangle 19">
            <a:extLst>
              <a:ext uri="{FF2B5EF4-FFF2-40B4-BE49-F238E27FC236}">
                <a16:creationId xmlns:a16="http://schemas.microsoft.com/office/drawing/2014/main" id="{59CFFD16-441D-FE44-BFAA-8836C3C51102}"/>
              </a:ext>
            </a:extLst>
          </p:cNvPr>
          <p:cNvSpPr/>
          <p:nvPr/>
        </p:nvSpPr>
        <p:spPr>
          <a:xfrm>
            <a:off x="3775435" y="168580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30" name="Rectangle 29">
            <a:extLst>
              <a:ext uri="{FF2B5EF4-FFF2-40B4-BE49-F238E27FC236}">
                <a16:creationId xmlns:a16="http://schemas.microsoft.com/office/drawing/2014/main" id="{06C9FEA0-25EB-D147-A36B-9140ED8EF66D}"/>
              </a:ext>
            </a:extLst>
          </p:cNvPr>
          <p:cNvSpPr/>
          <p:nvPr/>
        </p:nvSpPr>
        <p:spPr>
          <a:xfrm>
            <a:off x="6139471" y="1132305"/>
            <a:ext cx="799148" cy="26160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AFB495-B30B-1D44-8AF6-E43AB6BA2168}"/>
              </a:ext>
            </a:extLst>
          </p:cNvPr>
          <p:cNvSpPr/>
          <p:nvPr/>
        </p:nvSpPr>
        <p:spPr>
          <a:xfrm>
            <a:off x="7072161" y="1132304"/>
            <a:ext cx="782957" cy="26160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D0A0097-6144-8348-A7E5-914CDB0660F7}"/>
              </a:ext>
            </a:extLst>
          </p:cNvPr>
          <p:cNvSpPr/>
          <p:nvPr/>
        </p:nvSpPr>
        <p:spPr>
          <a:xfrm>
            <a:off x="7970373" y="1138259"/>
            <a:ext cx="851910" cy="255654"/>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507E6FD-8670-6C46-A115-2FF913F37311}"/>
              </a:ext>
            </a:extLst>
          </p:cNvPr>
          <p:cNvSpPr/>
          <p:nvPr/>
        </p:nvSpPr>
        <p:spPr>
          <a:xfrm>
            <a:off x="8965607" y="1132302"/>
            <a:ext cx="1860816" cy="26335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E343426-FA41-7D47-8169-BBCC0B797851}"/>
              </a:ext>
            </a:extLst>
          </p:cNvPr>
          <p:cNvSpPr/>
          <p:nvPr/>
        </p:nvSpPr>
        <p:spPr>
          <a:xfrm>
            <a:off x="1517904" y="1859009"/>
            <a:ext cx="2691821" cy="564150"/>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D5B3213-2F00-A547-B908-939BC81612D7}"/>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28C282AD-661D-DC41-BA62-DB0148A1A23E}"/>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1489442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D0AF3-334C-F04E-8937-6D49DE7AE75E}"/>
              </a:ext>
            </a:extLst>
          </p:cNvPr>
          <p:cNvPicPr>
            <a:picLocks noChangeAspect="1"/>
          </p:cNvPicPr>
          <p:nvPr/>
        </p:nvPicPr>
        <p:blipFill>
          <a:blip r:embed="rId2"/>
          <a:stretch>
            <a:fillRect/>
          </a:stretch>
        </p:blipFill>
        <p:spPr>
          <a:xfrm>
            <a:off x="524658" y="2262571"/>
            <a:ext cx="8516311" cy="2919878"/>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37</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5" name="TextBox 14">
            <a:extLst>
              <a:ext uri="{FF2B5EF4-FFF2-40B4-BE49-F238E27FC236}">
                <a16:creationId xmlns:a16="http://schemas.microsoft.com/office/drawing/2014/main" id="{179E22F7-0399-CC42-BA2A-68DC1B5E2DC8}"/>
              </a:ext>
            </a:extLst>
          </p:cNvPr>
          <p:cNvSpPr txBox="1"/>
          <p:nvPr/>
        </p:nvSpPr>
        <p:spPr>
          <a:xfrm>
            <a:off x="2486350" y="602861"/>
            <a:ext cx="5924635" cy="369332"/>
          </a:xfrm>
          <a:prstGeom prst="rect">
            <a:avLst/>
          </a:prstGeom>
          <a:noFill/>
        </p:spPr>
        <p:txBody>
          <a:bodyPr wrap="none" rtlCol="0">
            <a:spAutoFit/>
          </a:bodyPr>
          <a:lstStyle/>
          <a:p>
            <a:r>
              <a:rPr lang="en-MY"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7A69D9A5-7DF0-794E-8698-40399A647746}"/>
              </a:ext>
            </a:extLst>
          </p:cNvPr>
          <p:cNvSpPr/>
          <p:nvPr/>
        </p:nvSpPr>
        <p:spPr>
          <a:xfrm>
            <a:off x="524658" y="995790"/>
            <a:ext cx="11272390" cy="87197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It is now the time to test both PHP scripts. Make sure that the database credentials have set accordingly.</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No information print out since the database is still empty. </a:t>
            </a:r>
            <a:endParaRPr lang="en-US"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7DBC752-AF29-C845-8C33-8FCFA0FBCBD9}"/>
              </a:ext>
            </a:extLst>
          </p:cNvPr>
          <p:cNvSpPr/>
          <p:nvPr/>
        </p:nvSpPr>
        <p:spPr>
          <a:xfrm>
            <a:off x="656823" y="3429000"/>
            <a:ext cx="5254580" cy="846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127C0B2-9495-D84F-9E71-A079194E77A0}"/>
              </a:ext>
            </a:extLst>
          </p:cNvPr>
          <p:cNvPicPr>
            <a:picLocks noChangeAspect="1"/>
          </p:cNvPicPr>
          <p:nvPr/>
        </p:nvPicPr>
        <p:blipFill>
          <a:blip r:embed="rId3"/>
          <a:stretch>
            <a:fillRect/>
          </a:stretch>
        </p:blipFill>
        <p:spPr>
          <a:xfrm>
            <a:off x="4317798" y="3938959"/>
            <a:ext cx="7349544" cy="2583647"/>
          </a:xfrm>
          <a:prstGeom prst="rect">
            <a:avLst/>
          </a:prstGeom>
        </p:spPr>
      </p:pic>
      <p:sp>
        <p:nvSpPr>
          <p:cNvPr id="19" name="Rectangle 18">
            <a:extLst>
              <a:ext uri="{FF2B5EF4-FFF2-40B4-BE49-F238E27FC236}">
                <a16:creationId xmlns:a16="http://schemas.microsoft.com/office/drawing/2014/main" id="{24EE4215-52E7-8549-9EAB-8DACAAC32D24}"/>
              </a:ext>
            </a:extLst>
          </p:cNvPr>
          <p:cNvSpPr/>
          <p:nvPr/>
        </p:nvSpPr>
        <p:spPr>
          <a:xfrm>
            <a:off x="3923074" y="2412152"/>
            <a:ext cx="1988329" cy="236430"/>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073E84-CB1C-2E4A-83B3-41013FB65F56}"/>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1965427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5" name="TextBox 14">
            <a:extLst>
              <a:ext uri="{FF2B5EF4-FFF2-40B4-BE49-F238E27FC236}">
                <a16:creationId xmlns:a16="http://schemas.microsoft.com/office/drawing/2014/main" id="{179E22F7-0399-CC42-BA2A-68DC1B5E2DC8}"/>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RUN TEST</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7A69D9A5-7DF0-794E-8698-40399A647746}"/>
              </a:ext>
            </a:extLst>
          </p:cNvPr>
          <p:cNvSpPr/>
          <p:nvPr/>
        </p:nvSpPr>
        <p:spPr>
          <a:xfrm>
            <a:off x="524658" y="995790"/>
            <a:ext cx="11272390" cy="797526"/>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a browser, then copy &amp; paste the following link &amp; press enter.</a:t>
            </a:r>
          </a:p>
          <a:p>
            <a:pPr>
              <a:lnSpc>
                <a:spcPct val="150000"/>
              </a:lnSpc>
            </a:pPr>
            <a:r>
              <a:rPr lang="en-US" sz="1400" b="1" dirty="0"/>
              <a:t>http://localhost/a-my/</a:t>
            </a:r>
            <a:r>
              <a:rPr lang="en-US" sz="1400" b="1" dirty="0" err="1"/>
              <a:t>esptodb.php?api_key</a:t>
            </a:r>
            <a:r>
              <a:rPr lang="en-US" sz="1400" b="1" dirty="0"/>
              <a:t>=tPmAT5Ab3j7F9&amp;rID=v112&amp;temp=22&amp;humid=40&amp;currentStat=NORMAL</a:t>
            </a:r>
          </a:p>
        </p:txBody>
      </p:sp>
      <p:pic>
        <p:nvPicPr>
          <p:cNvPr id="8" name="Picture 7">
            <a:extLst>
              <a:ext uri="{FF2B5EF4-FFF2-40B4-BE49-F238E27FC236}">
                <a16:creationId xmlns:a16="http://schemas.microsoft.com/office/drawing/2014/main" id="{3A79C4B0-F9DE-3149-98B7-C816EDAD718A}"/>
              </a:ext>
            </a:extLst>
          </p:cNvPr>
          <p:cNvPicPr>
            <a:picLocks noChangeAspect="1"/>
          </p:cNvPicPr>
          <p:nvPr/>
        </p:nvPicPr>
        <p:blipFill>
          <a:blip r:embed="rId2"/>
          <a:stretch>
            <a:fillRect/>
          </a:stretch>
        </p:blipFill>
        <p:spPr>
          <a:xfrm>
            <a:off x="503652" y="1879283"/>
            <a:ext cx="8143510" cy="2306943"/>
          </a:xfrm>
          <a:prstGeom prst="rect">
            <a:avLst/>
          </a:prstGeom>
        </p:spPr>
      </p:pic>
      <p:pic>
        <p:nvPicPr>
          <p:cNvPr id="19" name="Picture 18">
            <a:extLst>
              <a:ext uri="{FF2B5EF4-FFF2-40B4-BE49-F238E27FC236}">
                <a16:creationId xmlns:a16="http://schemas.microsoft.com/office/drawing/2014/main" id="{BE69F611-072A-0142-B1B1-86D9F1EE3EFB}"/>
              </a:ext>
            </a:extLst>
          </p:cNvPr>
          <p:cNvPicPr>
            <a:picLocks noChangeAspect="1"/>
          </p:cNvPicPr>
          <p:nvPr/>
        </p:nvPicPr>
        <p:blipFill>
          <a:blip r:embed="rId3"/>
          <a:stretch>
            <a:fillRect/>
          </a:stretch>
        </p:blipFill>
        <p:spPr>
          <a:xfrm>
            <a:off x="1198463" y="2809968"/>
            <a:ext cx="8143510" cy="2306943"/>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38</a:t>
            </a:fld>
            <a:endParaRPr lang="en-US" sz="1400"/>
          </a:p>
        </p:txBody>
      </p:sp>
      <p:sp>
        <p:nvSpPr>
          <p:cNvPr id="23" name="Rectangle 22">
            <a:extLst>
              <a:ext uri="{FF2B5EF4-FFF2-40B4-BE49-F238E27FC236}">
                <a16:creationId xmlns:a16="http://schemas.microsoft.com/office/drawing/2014/main" id="{E7A25C31-6507-0A40-865F-054B2754F967}"/>
              </a:ext>
            </a:extLst>
          </p:cNvPr>
          <p:cNvSpPr/>
          <p:nvPr/>
        </p:nvSpPr>
        <p:spPr>
          <a:xfrm>
            <a:off x="539338" y="4997292"/>
            <a:ext cx="4191158" cy="1767022"/>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Try this:</a:t>
            </a:r>
          </a:p>
          <a:p>
            <a:pPr>
              <a:lnSpc>
                <a:spcPct val="150000"/>
              </a:lnSpc>
            </a:pPr>
            <a:r>
              <a:rPr lang="en-US" sz="1400" b="1" dirty="0"/>
              <a:t>1- </a:t>
            </a:r>
            <a:r>
              <a:rPr lang="en-US" sz="1400" b="1" dirty="0">
                <a:hlinkClick r:id="rId4"/>
              </a:rPr>
              <a:t>http://localhost/a-my/</a:t>
            </a:r>
            <a:endParaRPr lang="en-US" sz="1400" b="1" dirty="0"/>
          </a:p>
          <a:p>
            <a:pPr>
              <a:lnSpc>
                <a:spcPct val="150000"/>
              </a:lnSpc>
            </a:pPr>
            <a:r>
              <a:rPr lang="en-US" sz="1400" b="1" dirty="0"/>
              <a:t>2- </a:t>
            </a:r>
            <a:r>
              <a:rPr lang="en-US" sz="1400" b="1" dirty="0">
                <a:hlinkClick r:id="rId5"/>
              </a:rPr>
              <a:t>http://localhost/a-my/</a:t>
            </a:r>
            <a:r>
              <a:rPr lang="en-US" sz="1400" b="1" dirty="0" err="1">
                <a:hlinkClick r:id="rId5"/>
              </a:rPr>
              <a:t>esptodb.php?api_key</a:t>
            </a:r>
            <a:r>
              <a:rPr lang="en-US" sz="1400" b="1" dirty="0">
                <a:hlinkClick r:id="rId5"/>
              </a:rPr>
              <a:t>=tpMAT5Ab3j7F9&amp;rID=v111&amp;temp=22.4&amp;humid=40%&amp;</a:t>
            </a:r>
            <a:r>
              <a:rPr lang="en-US" sz="1400" b="1" dirty="0" err="1">
                <a:hlinkClick r:id="rId5"/>
              </a:rPr>
              <a:t>currentStat</a:t>
            </a:r>
            <a:r>
              <a:rPr lang="en-US" sz="1400" b="1" dirty="0">
                <a:hlinkClick r:id="rId5"/>
              </a:rPr>
              <a:t>=“NORMAL”</a:t>
            </a:r>
            <a:endParaRPr lang="en-US" sz="1400" b="1" dirty="0"/>
          </a:p>
        </p:txBody>
      </p:sp>
      <p:sp>
        <p:nvSpPr>
          <p:cNvPr id="24" name="Rectangle 23">
            <a:extLst>
              <a:ext uri="{FF2B5EF4-FFF2-40B4-BE49-F238E27FC236}">
                <a16:creationId xmlns:a16="http://schemas.microsoft.com/office/drawing/2014/main" id="{B82E7A1A-2936-0C44-8ED2-59DBC802E532}"/>
              </a:ext>
            </a:extLst>
          </p:cNvPr>
          <p:cNvSpPr/>
          <p:nvPr/>
        </p:nvSpPr>
        <p:spPr>
          <a:xfrm>
            <a:off x="3098826" y="1998860"/>
            <a:ext cx="2953631" cy="282422"/>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4ED219D-0C16-5745-A2FC-3F12E05C527B}"/>
              </a:ext>
            </a:extLst>
          </p:cNvPr>
          <p:cNvSpPr/>
          <p:nvPr/>
        </p:nvSpPr>
        <p:spPr>
          <a:xfrm>
            <a:off x="4182506" y="2903346"/>
            <a:ext cx="1988329" cy="236430"/>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33AEE7F-4EB0-894B-83EF-0FAFF5154A8B}"/>
              </a:ext>
            </a:extLst>
          </p:cNvPr>
          <p:cNvPicPr>
            <a:picLocks noChangeAspect="1"/>
          </p:cNvPicPr>
          <p:nvPr/>
        </p:nvPicPr>
        <p:blipFill>
          <a:blip r:embed="rId6"/>
          <a:stretch>
            <a:fillRect/>
          </a:stretch>
        </p:blipFill>
        <p:spPr>
          <a:xfrm>
            <a:off x="5822495" y="3658581"/>
            <a:ext cx="6694353" cy="2916659"/>
          </a:xfrm>
          <a:prstGeom prst="rect">
            <a:avLst/>
          </a:prstGeom>
        </p:spPr>
      </p:pic>
      <p:sp>
        <p:nvSpPr>
          <p:cNvPr id="16" name="Rectangle 15">
            <a:extLst>
              <a:ext uri="{FF2B5EF4-FFF2-40B4-BE49-F238E27FC236}">
                <a16:creationId xmlns:a16="http://schemas.microsoft.com/office/drawing/2014/main" id="{582BCEEE-CAA0-E544-A265-A5CFAC2715BE}"/>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630098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5</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7A69D9A5-7DF0-794E-8698-40399A647746}"/>
              </a:ext>
            </a:extLst>
          </p:cNvPr>
          <p:cNvSpPr/>
          <p:nvPr/>
        </p:nvSpPr>
        <p:spPr>
          <a:xfrm>
            <a:off x="524658" y="995790"/>
            <a:ext cx="11272390" cy="1702967"/>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sketch-v_esp32-dht11-http-post.ino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from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2"/>
              </a:rPr>
              <a:t>http://bit.ly/3p2pmNd</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downloaded in Step 4. Do not upload the sketch since you need to make some changes.</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This will inform the compiler to compile the correct library no matter if what board you are currently uploading into. In this case, either ESP32 or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NodeMCU</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ESP8266.</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39</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9500678" cy="523220"/>
          </a:xfrm>
          <a:prstGeom prst="rect">
            <a:avLst/>
          </a:prstGeom>
          <a:noFill/>
        </p:spPr>
        <p:txBody>
          <a:bodyPr wrap="none" rtlCol="0">
            <a:spAutoFit/>
          </a:bodyPr>
          <a:lstStyle/>
          <a:p>
            <a:r>
              <a:rPr lang="en-MY" sz="2800" b="1" u="sng" dirty="0">
                <a:solidFill>
                  <a:srgbClr val="002060"/>
                </a:solidFill>
                <a:highlight>
                  <a:srgbClr val="C0C0C0"/>
                </a:highlight>
                <a:latin typeface="Calibri" panose="020F0502020204030204" pitchFamily="34" charset="0"/>
                <a:cs typeface="Calibri" panose="020F0502020204030204" pitchFamily="34" charset="0"/>
              </a:rPr>
              <a:t>ESP32 POST INFORMATION TO DBASE: SKETCH WALKTHROUGH</a:t>
            </a:r>
            <a:endParaRPr lang="en-US" sz="2800" b="1" u="sng" dirty="0">
              <a:solidFill>
                <a:srgbClr val="002060"/>
              </a:solidFill>
              <a:highlight>
                <a:srgbClr val="C0C0C0"/>
              </a:highligh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DEFA1BD-46FC-7B44-9D14-25C5FE62C44E}"/>
              </a:ext>
            </a:extLst>
          </p:cNvPr>
          <p:cNvPicPr>
            <a:picLocks noChangeAspect="1"/>
          </p:cNvPicPr>
          <p:nvPr/>
        </p:nvPicPr>
        <p:blipFill>
          <a:blip r:embed="rId3"/>
          <a:stretch>
            <a:fillRect/>
          </a:stretch>
        </p:blipFill>
        <p:spPr>
          <a:xfrm>
            <a:off x="647735" y="2711029"/>
            <a:ext cx="5689600" cy="2336800"/>
          </a:xfrm>
          <a:prstGeom prst="rect">
            <a:avLst/>
          </a:prstGeom>
        </p:spPr>
      </p:pic>
    </p:spTree>
    <p:extLst>
      <p:ext uri="{BB962C8B-B14F-4D97-AF65-F5344CB8AC3E}">
        <p14:creationId xmlns:p14="http://schemas.microsoft.com/office/powerpoint/2010/main" val="84753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4</a:t>
            </a:fld>
            <a:endParaRPr lang="en-US"/>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1425390" cy="523220"/>
          </a:xfrm>
          <a:prstGeom prst="rect">
            <a:avLst/>
          </a:prstGeom>
          <a:noFill/>
          <a:ln>
            <a:noFill/>
          </a:ln>
        </p:spPr>
        <p:txBody>
          <a:bodyPr wrap="none" rtlCol="0">
            <a:spAutoFit/>
          </a:bodyPr>
          <a:lstStyle/>
          <a:p>
            <a:r>
              <a:rPr lang="en-US" sz="2800" b="1" u="sng" dirty="0">
                <a:solidFill>
                  <a:srgbClr val="002060"/>
                </a:solidFill>
              </a:rPr>
              <a:t>Solution</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37" name="Rectangle 36">
            <a:extLst>
              <a:ext uri="{FF2B5EF4-FFF2-40B4-BE49-F238E27FC236}">
                <a16:creationId xmlns:a16="http://schemas.microsoft.com/office/drawing/2014/main" id="{19FCDD4B-B9B7-634D-97AF-F35BA4CF5A72}"/>
              </a:ext>
            </a:extLst>
          </p:cNvPr>
          <p:cNvSpPr/>
          <p:nvPr/>
        </p:nvSpPr>
        <p:spPr>
          <a:xfrm>
            <a:off x="486628" y="997967"/>
            <a:ext cx="10330308" cy="631564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1: Propose block diagram &amp; flowcharts</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 story board of the whole project which will give clear picture what you need to do.</a:t>
            </a:r>
            <a:endParaRPr lang="en-MY" b="1"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2: Install Apache Web Server</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Install XAMPP (once), start web </a:t>
            </a:r>
            <a:r>
              <a:rPr lang="en-MY">
                <a:solidFill>
                  <a:srgbClr val="002060"/>
                </a:solidFill>
                <a:latin typeface="Arial" panose="020B0604020202020204" pitchFamily="34" charset="0"/>
                <a:ea typeface="Times New Roman" panose="02020603050405020304" pitchFamily="18" charset="0"/>
              </a:rPr>
              <a:t>server service</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ii. Start XAMPP service</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iii. Test XAMPP page &amp; </a:t>
            </a:r>
            <a:r>
              <a:rPr lang="en-MY" dirty="0" err="1">
                <a:solidFill>
                  <a:srgbClr val="002060"/>
                </a:solidFill>
                <a:latin typeface="Arial" panose="020B0604020202020204" pitchFamily="34" charset="0"/>
                <a:ea typeface="Times New Roman" panose="02020603050405020304" pitchFamily="18" charset="0"/>
              </a:rPr>
              <a:t>PHPMyAdmin</a:t>
            </a:r>
            <a:r>
              <a:rPr lang="en-MY" dirty="0">
                <a:solidFill>
                  <a:srgbClr val="002060"/>
                </a:solidFill>
                <a:latin typeface="Arial" panose="020B0604020202020204" pitchFamily="34" charset="0"/>
                <a:ea typeface="Times New Roman" panose="02020603050405020304" pitchFamily="18" charset="0"/>
              </a:rPr>
              <a:t> page</a:t>
            </a:r>
            <a:endParaRPr lang="en-MY" b="1"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3: Creating MySQL Database</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Create database + test</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ii. Create a PHP file for medium of transferring information from ESP32 to MySQL + Test</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**Test with dummy data / manually inject data to database	</a:t>
            </a:r>
            <a:endParaRPr lang="en-MY" sz="2000" dirty="0">
              <a:solidFill>
                <a:srgbClr val="002060"/>
              </a:solidFill>
              <a:latin typeface="Times New Roman" panose="02020603050405020304" pitchFamily="18"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4: Preparing PHP script to insert data to MySQL database</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Configure </a:t>
            </a:r>
            <a:r>
              <a:rPr lang="en-MY" b="1" i="1" dirty="0">
                <a:solidFill>
                  <a:srgbClr val="002060"/>
                </a:solidFill>
                <a:latin typeface="Arial" panose="020B0604020202020204" pitchFamily="34" charset="0"/>
                <a:ea typeface="Times New Roman" panose="02020603050405020304" pitchFamily="18" charset="0"/>
              </a:rPr>
              <a:t>*.php</a:t>
            </a:r>
            <a:r>
              <a:rPr lang="en-MY" dirty="0">
                <a:solidFill>
                  <a:srgbClr val="002060"/>
                </a:solidFill>
                <a:latin typeface="Arial" panose="020B0604020202020204" pitchFamily="34" charset="0"/>
                <a:ea typeface="Times New Roman" panose="02020603050405020304" pitchFamily="18" charset="0"/>
              </a:rPr>
              <a:t> scripts.</a:t>
            </a:r>
          </a:p>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ii. PHP script to display database.</a:t>
            </a:r>
          </a:p>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iii. HTTP GET &amp; HTTP POST.</a:t>
            </a:r>
          </a:p>
          <a:p>
            <a:pPr marL="457200">
              <a:lnSpc>
                <a:spcPct val="150000"/>
              </a:lnSpc>
            </a:pPr>
            <a:endParaRPr lang="en-MY" sz="2000" dirty="0">
              <a:solidFill>
                <a:srgbClr val="002060"/>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97BADA26-8C75-E94A-B462-B2D7500394FA}"/>
              </a:ext>
            </a:extLst>
          </p:cNvPr>
          <p:cNvSpPr/>
          <p:nvPr/>
        </p:nvSpPr>
        <p:spPr>
          <a:xfrm>
            <a:off x="250051" y="998452"/>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chemeClr val="accent2">
                  <a:lumMod val="50000"/>
                </a:schemeClr>
              </a:solidFill>
            </a:endParaRPr>
          </a:p>
        </p:txBody>
      </p:sp>
    </p:spTree>
    <p:extLst>
      <p:ext uri="{BB962C8B-B14F-4D97-AF65-F5344CB8AC3E}">
        <p14:creationId xmlns:p14="http://schemas.microsoft.com/office/powerpoint/2010/main" val="1930584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5</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7A69D9A5-7DF0-794E-8698-40399A647746}"/>
              </a:ext>
            </a:extLst>
          </p:cNvPr>
          <p:cNvSpPr/>
          <p:nvPr/>
        </p:nvSpPr>
        <p:spPr>
          <a:xfrm>
            <a:off x="524658" y="995790"/>
            <a:ext cx="11272390" cy="45660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Set the followings to the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WiFi</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network connection.</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40</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9500678" cy="523220"/>
          </a:xfrm>
          <a:prstGeom prst="rect">
            <a:avLst/>
          </a:prstGeom>
          <a:noFill/>
        </p:spPr>
        <p:txBody>
          <a:bodyPr wrap="none" rtlCol="0">
            <a:spAutoFit/>
          </a:bodyPr>
          <a:lstStyle/>
          <a:p>
            <a:r>
              <a:rPr lang="en-MY" sz="2800" b="1" u="sng" dirty="0">
                <a:solidFill>
                  <a:srgbClr val="002060"/>
                </a:solidFill>
                <a:highlight>
                  <a:srgbClr val="C0C0C0"/>
                </a:highlight>
                <a:latin typeface="Calibri" panose="020F0502020204030204" pitchFamily="34" charset="0"/>
                <a:cs typeface="Calibri" panose="020F0502020204030204" pitchFamily="34" charset="0"/>
              </a:rPr>
              <a:t>ESP32 POST INFORMATION TO DBASE: SKETCH WALKTHROUGH</a:t>
            </a:r>
            <a:endParaRPr lang="en-US" sz="2800" b="1" u="sng" dirty="0">
              <a:solidFill>
                <a:srgbClr val="002060"/>
              </a:solidFill>
              <a:highlight>
                <a:srgbClr val="C0C0C0"/>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9053BCB-13C5-E345-867E-D9FEEAD6D034}"/>
              </a:ext>
            </a:extLst>
          </p:cNvPr>
          <p:cNvPicPr>
            <a:picLocks noChangeAspect="1"/>
          </p:cNvPicPr>
          <p:nvPr/>
        </p:nvPicPr>
        <p:blipFill>
          <a:blip r:embed="rId2"/>
          <a:stretch>
            <a:fillRect/>
          </a:stretch>
        </p:blipFill>
        <p:spPr>
          <a:xfrm>
            <a:off x="647735" y="1423073"/>
            <a:ext cx="5842000" cy="762000"/>
          </a:xfrm>
          <a:prstGeom prst="rect">
            <a:avLst/>
          </a:prstGeom>
        </p:spPr>
      </p:pic>
      <p:sp>
        <p:nvSpPr>
          <p:cNvPr id="12" name="Rectangle 11">
            <a:extLst>
              <a:ext uri="{FF2B5EF4-FFF2-40B4-BE49-F238E27FC236}">
                <a16:creationId xmlns:a16="http://schemas.microsoft.com/office/drawing/2014/main" id="{66EDAF0E-BF70-1A4D-9421-387093F7243A}"/>
              </a:ext>
            </a:extLst>
          </p:cNvPr>
          <p:cNvSpPr/>
          <p:nvPr/>
        </p:nvSpPr>
        <p:spPr>
          <a:xfrm>
            <a:off x="520944" y="2162956"/>
            <a:ext cx="11272390" cy="87209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Change the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192.168.1.102</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with your server’s IP address. How to find IP address of your system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The file path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/a-my/</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reflects the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drive/</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xampp</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htdocs</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set in STEP xx.</a:t>
            </a:r>
          </a:p>
        </p:txBody>
      </p:sp>
      <p:pic>
        <p:nvPicPr>
          <p:cNvPr id="3" name="Picture 2">
            <a:extLst>
              <a:ext uri="{FF2B5EF4-FFF2-40B4-BE49-F238E27FC236}">
                <a16:creationId xmlns:a16="http://schemas.microsoft.com/office/drawing/2014/main" id="{C4E34E13-1669-FE40-867B-348525153C25}"/>
              </a:ext>
            </a:extLst>
          </p:cNvPr>
          <p:cNvPicPr>
            <a:picLocks noChangeAspect="1"/>
          </p:cNvPicPr>
          <p:nvPr/>
        </p:nvPicPr>
        <p:blipFill>
          <a:blip r:embed="rId3"/>
          <a:stretch>
            <a:fillRect/>
          </a:stretch>
        </p:blipFill>
        <p:spPr>
          <a:xfrm>
            <a:off x="647735" y="3029514"/>
            <a:ext cx="8458200" cy="508000"/>
          </a:xfrm>
          <a:prstGeom prst="rect">
            <a:avLst/>
          </a:prstGeom>
        </p:spPr>
      </p:pic>
      <p:pic>
        <p:nvPicPr>
          <p:cNvPr id="4" name="Picture 3">
            <a:extLst>
              <a:ext uri="{FF2B5EF4-FFF2-40B4-BE49-F238E27FC236}">
                <a16:creationId xmlns:a16="http://schemas.microsoft.com/office/drawing/2014/main" id="{02CC8EA1-F4D4-E64D-9E44-8382611C5131}"/>
              </a:ext>
            </a:extLst>
          </p:cNvPr>
          <p:cNvPicPr>
            <a:picLocks noChangeAspect="1"/>
          </p:cNvPicPr>
          <p:nvPr/>
        </p:nvPicPr>
        <p:blipFill>
          <a:blip r:embed="rId4"/>
          <a:stretch>
            <a:fillRect/>
          </a:stretch>
        </p:blipFill>
        <p:spPr>
          <a:xfrm>
            <a:off x="636584" y="4364889"/>
            <a:ext cx="10668000" cy="711200"/>
          </a:xfrm>
          <a:prstGeom prst="rect">
            <a:avLst/>
          </a:prstGeom>
        </p:spPr>
      </p:pic>
      <p:sp>
        <p:nvSpPr>
          <p:cNvPr id="15" name="Rectangle 14">
            <a:extLst>
              <a:ext uri="{FF2B5EF4-FFF2-40B4-BE49-F238E27FC236}">
                <a16:creationId xmlns:a16="http://schemas.microsoft.com/office/drawing/2014/main" id="{AF3981AE-C9EF-F243-9B52-3AFE3B4CDB51}"/>
              </a:ext>
            </a:extLst>
          </p:cNvPr>
          <p:cNvSpPr/>
          <p:nvPr/>
        </p:nvSpPr>
        <p:spPr>
          <a:xfrm>
            <a:off x="528380" y="3497379"/>
            <a:ext cx="11272390" cy="87197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Both ESP32 has the same API key with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to avoid fake request. If not match, the information will not save into database. The API key is manually generated by the developer/user.</a:t>
            </a:r>
          </a:p>
        </p:txBody>
      </p:sp>
      <p:pic>
        <p:nvPicPr>
          <p:cNvPr id="5" name="Picture 4">
            <a:extLst>
              <a:ext uri="{FF2B5EF4-FFF2-40B4-BE49-F238E27FC236}">
                <a16:creationId xmlns:a16="http://schemas.microsoft.com/office/drawing/2014/main" id="{7323722C-B858-7C40-8FE9-350825E7DF0F}"/>
              </a:ext>
            </a:extLst>
          </p:cNvPr>
          <p:cNvPicPr>
            <a:picLocks noChangeAspect="1"/>
          </p:cNvPicPr>
          <p:nvPr/>
        </p:nvPicPr>
        <p:blipFill>
          <a:blip r:embed="rId5"/>
          <a:stretch>
            <a:fillRect/>
          </a:stretch>
        </p:blipFill>
        <p:spPr>
          <a:xfrm>
            <a:off x="636584" y="5946048"/>
            <a:ext cx="2984500" cy="317500"/>
          </a:xfrm>
          <a:prstGeom prst="rect">
            <a:avLst/>
          </a:prstGeom>
        </p:spPr>
      </p:pic>
      <p:sp>
        <p:nvSpPr>
          <p:cNvPr id="17" name="Rectangle 16">
            <a:extLst>
              <a:ext uri="{FF2B5EF4-FFF2-40B4-BE49-F238E27FC236}">
                <a16:creationId xmlns:a16="http://schemas.microsoft.com/office/drawing/2014/main" id="{8EE8F61F-A798-664D-A33E-3BDDF4D510D0}"/>
              </a:ext>
            </a:extLst>
          </p:cNvPr>
          <p:cNvSpPr/>
          <p:nvPr/>
        </p:nvSpPr>
        <p:spPr>
          <a:xfrm>
            <a:off x="520943" y="5084569"/>
            <a:ext cx="11272390" cy="87197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Set the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sensorID</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accordingly – e.g.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rackID</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This ID must be different from one another &amp; must be documented, easier to detect &amp; locate.</a:t>
            </a:r>
          </a:p>
        </p:txBody>
      </p:sp>
    </p:spTree>
    <p:extLst>
      <p:ext uri="{BB962C8B-B14F-4D97-AF65-F5344CB8AC3E}">
        <p14:creationId xmlns:p14="http://schemas.microsoft.com/office/powerpoint/2010/main" val="2612073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A61FC9-AF75-2947-A45F-F133C69D57B6}"/>
              </a:ext>
            </a:extLst>
          </p:cNvPr>
          <p:cNvPicPr>
            <a:picLocks noChangeAspect="1"/>
          </p:cNvPicPr>
          <p:nvPr/>
        </p:nvPicPr>
        <p:blipFill>
          <a:blip r:embed="rId2"/>
          <a:stretch>
            <a:fillRect/>
          </a:stretch>
        </p:blipFill>
        <p:spPr>
          <a:xfrm>
            <a:off x="647735" y="2293399"/>
            <a:ext cx="6997700" cy="3022600"/>
          </a:xfrm>
          <a:prstGeom prst="rect">
            <a:avLst/>
          </a:prstGeom>
        </p:spPr>
      </p:pic>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5</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7A69D9A5-7DF0-794E-8698-40399A647746}"/>
              </a:ext>
            </a:extLst>
          </p:cNvPr>
          <p:cNvSpPr/>
          <p:nvPr/>
        </p:nvSpPr>
        <p:spPr>
          <a:xfrm>
            <a:off x="524658" y="995790"/>
            <a:ext cx="11272390" cy="128746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The board will connect to the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WiFi</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router. If any of the SSID or Password is incorrect, the board will not to join the network. Open Serial Monitor to view the process. IP address will be published if the board connected to the router.</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41</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9500678" cy="523220"/>
          </a:xfrm>
          <a:prstGeom prst="rect">
            <a:avLst/>
          </a:prstGeom>
          <a:noFill/>
        </p:spPr>
        <p:txBody>
          <a:bodyPr wrap="none" rtlCol="0">
            <a:spAutoFit/>
          </a:bodyPr>
          <a:lstStyle/>
          <a:p>
            <a:r>
              <a:rPr lang="en-MY" sz="2800" b="1" u="sng" dirty="0">
                <a:solidFill>
                  <a:srgbClr val="002060"/>
                </a:solidFill>
                <a:highlight>
                  <a:srgbClr val="C0C0C0"/>
                </a:highlight>
                <a:latin typeface="Calibri" panose="020F0502020204030204" pitchFamily="34" charset="0"/>
                <a:cs typeface="Calibri" panose="020F0502020204030204" pitchFamily="34" charset="0"/>
              </a:rPr>
              <a:t>ESP32 POST INFORMATION TO DBASE: SKETCH WALKTHROUGH</a:t>
            </a:r>
            <a:endParaRPr lang="en-US" sz="2800" b="1" u="sng" dirty="0">
              <a:solidFill>
                <a:srgbClr val="002060"/>
              </a:solidFill>
              <a:highlight>
                <a:srgbClr val="C0C0C0"/>
              </a:highlight>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E7F41BBB-8E85-BA40-9948-97896A9F4537}"/>
              </a:ext>
            </a:extLst>
          </p:cNvPr>
          <p:cNvSpPr/>
          <p:nvPr/>
        </p:nvSpPr>
        <p:spPr>
          <a:xfrm>
            <a:off x="520943" y="5262982"/>
            <a:ext cx="11272390" cy="45660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Fail to connect to router.</a:t>
            </a:r>
          </a:p>
        </p:txBody>
      </p:sp>
      <p:pic>
        <p:nvPicPr>
          <p:cNvPr id="2" name="Picture 1">
            <a:extLst>
              <a:ext uri="{FF2B5EF4-FFF2-40B4-BE49-F238E27FC236}">
                <a16:creationId xmlns:a16="http://schemas.microsoft.com/office/drawing/2014/main" id="{38A5D61E-2957-D84B-A914-4C4DB8CAE143}"/>
              </a:ext>
            </a:extLst>
          </p:cNvPr>
          <p:cNvPicPr>
            <a:picLocks noChangeAspect="1"/>
          </p:cNvPicPr>
          <p:nvPr/>
        </p:nvPicPr>
        <p:blipFill>
          <a:blip r:embed="rId3"/>
          <a:stretch>
            <a:fillRect/>
          </a:stretch>
        </p:blipFill>
        <p:spPr>
          <a:xfrm>
            <a:off x="647735" y="5713834"/>
            <a:ext cx="10668000" cy="711200"/>
          </a:xfrm>
          <a:prstGeom prst="rect">
            <a:avLst/>
          </a:prstGeom>
        </p:spPr>
      </p:pic>
    </p:spTree>
    <p:extLst>
      <p:ext uri="{BB962C8B-B14F-4D97-AF65-F5344CB8AC3E}">
        <p14:creationId xmlns:p14="http://schemas.microsoft.com/office/powerpoint/2010/main" val="3685864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A61FC9-AF75-2947-A45F-F133C69D57B6}"/>
              </a:ext>
            </a:extLst>
          </p:cNvPr>
          <p:cNvPicPr>
            <a:picLocks noChangeAspect="1"/>
          </p:cNvPicPr>
          <p:nvPr/>
        </p:nvPicPr>
        <p:blipFill>
          <a:blip r:embed="rId2"/>
          <a:stretch>
            <a:fillRect/>
          </a:stretch>
        </p:blipFill>
        <p:spPr>
          <a:xfrm>
            <a:off x="647735" y="2293399"/>
            <a:ext cx="6997700" cy="3022600"/>
          </a:xfrm>
          <a:prstGeom prst="rect">
            <a:avLst/>
          </a:prstGeom>
        </p:spPr>
      </p:pic>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5</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42</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9500678" cy="523220"/>
          </a:xfrm>
          <a:prstGeom prst="rect">
            <a:avLst/>
          </a:prstGeom>
          <a:noFill/>
        </p:spPr>
        <p:txBody>
          <a:bodyPr wrap="none" rtlCol="0">
            <a:spAutoFit/>
          </a:bodyPr>
          <a:lstStyle/>
          <a:p>
            <a:r>
              <a:rPr lang="en-MY" sz="2800" b="1" u="sng" dirty="0">
                <a:solidFill>
                  <a:srgbClr val="002060"/>
                </a:solidFill>
                <a:highlight>
                  <a:srgbClr val="C0C0C0"/>
                </a:highlight>
                <a:latin typeface="Calibri" panose="020F0502020204030204" pitchFamily="34" charset="0"/>
                <a:cs typeface="Calibri" panose="020F0502020204030204" pitchFamily="34" charset="0"/>
              </a:rPr>
              <a:t>ESP32 POST INFORMATION TO DBASE: SKETCH WALKTHROUGH</a:t>
            </a:r>
            <a:endParaRPr lang="en-US" sz="2800" b="1" u="sng" dirty="0">
              <a:solidFill>
                <a:srgbClr val="002060"/>
              </a:solidFill>
              <a:highlight>
                <a:srgbClr val="C0C0C0"/>
              </a:highlight>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E7F41BBB-8E85-BA40-9948-97896A9F4537}"/>
              </a:ext>
            </a:extLst>
          </p:cNvPr>
          <p:cNvSpPr/>
          <p:nvPr/>
        </p:nvSpPr>
        <p:spPr>
          <a:xfrm>
            <a:off x="520943" y="5262982"/>
            <a:ext cx="11272390" cy="45660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Fail to connect to router.</a:t>
            </a:r>
          </a:p>
        </p:txBody>
      </p:sp>
      <p:pic>
        <p:nvPicPr>
          <p:cNvPr id="3" name="Picture 2">
            <a:extLst>
              <a:ext uri="{FF2B5EF4-FFF2-40B4-BE49-F238E27FC236}">
                <a16:creationId xmlns:a16="http://schemas.microsoft.com/office/drawing/2014/main" id="{E19D03C2-8908-1D41-B17C-9606F244751E}"/>
              </a:ext>
            </a:extLst>
          </p:cNvPr>
          <p:cNvPicPr>
            <a:picLocks noChangeAspect="1"/>
          </p:cNvPicPr>
          <p:nvPr/>
        </p:nvPicPr>
        <p:blipFill>
          <a:blip r:embed="rId3"/>
          <a:stretch>
            <a:fillRect/>
          </a:stretch>
        </p:blipFill>
        <p:spPr>
          <a:xfrm>
            <a:off x="593625" y="1098922"/>
            <a:ext cx="7768565" cy="5308644"/>
          </a:xfrm>
          <a:prstGeom prst="rect">
            <a:avLst/>
          </a:prstGeom>
        </p:spPr>
      </p:pic>
      <p:pic>
        <p:nvPicPr>
          <p:cNvPr id="4" name="Picture 3">
            <a:extLst>
              <a:ext uri="{FF2B5EF4-FFF2-40B4-BE49-F238E27FC236}">
                <a16:creationId xmlns:a16="http://schemas.microsoft.com/office/drawing/2014/main" id="{18BFFD36-2395-9B46-8D22-CD86DB89B22E}"/>
              </a:ext>
            </a:extLst>
          </p:cNvPr>
          <p:cNvPicPr>
            <a:picLocks noChangeAspect="1"/>
          </p:cNvPicPr>
          <p:nvPr/>
        </p:nvPicPr>
        <p:blipFill>
          <a:blip r:embed="rId4"/>
          <a:stretch>
            <a:fillRect/>
          </a:stretch>
        </p:blipFill>
        <p:spPr>
          <a:xfrm>
            <a:off x="6125081" y="3416182"/>
            <a:ext cx="6045199" cy="3022600"/>
          </a:xfrm>
          <a:prstGeom prst="rect">
            <a:avLst/>
          </a:prstGeom>
        </p:spPr>
      </p:pic>
      <p:sp>
        <p:nvSpPr>
          <p:cNvPr id="7" name="TextBox 6">
            <a:extLst>
              <a:ext uri="{FF2B5EF4-FFF2-40B4-BE49-F238E27FC236}">
                <a16:creationId xmlns:a16="http://schemas.microsoft.com/office/drawing/2014/main" id="{7CC9C7C4-4822-4A41-A2DB-8A0ECEC530F5}"/>
              </a:ext>
            </a:extLst>
          </p:cNvPr>
          <p:cNvSpPr txBox="1"/>
          <p:nvPr/>
        </p:nvSpPr>
        <p:spPr>
          <a:xfrm>
            <a:off x="5161033" y="1237549"/>
            <a:ext cx="6672276" cy="1200329"/>
          </a:xfrm>
          <a:prstGeom prst="rect">
            <a:avLst/>
          </a:prstGeom>
          <a:solidFill>
            <a:schemeClr val="bg1"/>
          </a:solidFill>
        </p:spPr>
        <p:txBody>
          <a:bodyPr wrap="none" rtlCol="0">
            <a:spAutoFit/>
          </a:bodyPr>
          <a:lstStyle/>
          <a:p>
            <a:r>
              <a:rPr lang="en-US" dirty="0"/>
              <a:t>#66: Test send data to </a:t>
            </a:r>
            <a:r>
              <a:rPr lang="en-US" dirty="0" err="1"/>
              <a:t>esptodb.php</a:t>
            </a:r>
            <a:r>
              <a:rPr lang="en-US" dirty="0"/>
              <a:t> (IP add at #29)</a:t>
            </a:r>
          </a:p>
          <a:p>
            <a:r>
              <a:rPr lang="en-US" dirty="0"/>
              <a:t>#81: Success to communicate with server</a:t>
            </a:r>
          </a:p>
          <a:p>
            <a:r>
              <a:rPr lang="en-US" dirty="0"/>
              <a:t>#85: Unable to communicate with server --&gt; not in the same network</a:t>
            </a:r>
          </a:p>
          <a:p>
            <a:r>
              <a:rPr lang="en-US" dirty="0"/>
              <a:t>#96: Update every 30 seconds</a:t>
            </a:r>
          </a:p>
        </p:txBody>
      </p:sp>
      <p:sp>
        <p:nvSpPr>
          <p:cNvPr id="19" name="Rectangle 18">
            <a:extLst>
              <a:ext uri="{FF2B5EF4-FFF2-40B4-BE49-F238E27FC236}">
                <a16:creationId xmlns:a16="http://schemas.microsoft.com/office/drawing/2014/main" id="{128E3C55-8CC1-CB46-A981-872E43AC102B}"/>
              </a:ext>
            </a:extLst>
          </p:cNvPr>
          <p:cNvSpPr/>
          <p:nvPr/>
        </p:nvSpPr>
        <p:spPr>
          <a:xfrm>
            <a:off x="9779553" y="5163275"/>
            <a:ext cx="426234"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#51</a:t>
            </a:r>
          </a:p>
        </p:txBody>
      </p:sp>
      <p:sp>
        <p:nvSpPr>
          <p:cNvPr id="21" name="Rectangle 20">
            <a:extLst>
              <a:ext uri="{FF2B5EF4-FFF2-40B4-BE49-F238E27FC236}">
                <a16:creationId xmlns:a16="http://schemas.microsoft.com/office/drawing/2014/main" id="{B1B84DCC-7017-9841-9694-3725006B52E0}"/>
              </a:ext>
            </a:extLst>
          </p:cNvPr>
          <p:cNvSpPr/>
          <p:nvPr/>
        </p:nvSpPr>
        <p:spPr>
          <a:xfrm>
            <a:off x="5314756" y="5190338"/>
            <a:ext cx="41907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#50</a:t>
            </a:r>
          </a:p>
        </p:txBody>
      </p:sp>
      <p:sp>
        <p:nvSpPr>
          <p:cNvPr id="22" name="Rectangle 21">
            <a:extLst>
              <a:ext uri="{FF2B5EF4-FFF2-40B4-BE49-F238E27FC236}">
                <a16:creationId xmlns:a16="http://schemas.microsoft.com/office/drawing/2014/main" id="{2CA56F04-123F-AD4A-922F-513FC5049816}"/>
              </a:ext>
            </a:extLst>
          </p:cNvPr>
          <p:cNvSpPr/>
          <p:nvPr/>
        </p:nvSpPr>
        <p:spPr>
          <a:xfrm>
            <a:off x="5307496" y="4999105"/>
            <a:ext cx="41907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#47</a:t>
            </a:r>
          </a:p>
        </p:txBody>
      </p:sp>
      <p:sp>
        <p:nvSpPr>
          <p:cNvPr id="23" name="Rectangle 22">
            <a:extLst>
              <a:ext uri="{FF2B5EF4-FFF2-40B4-BE49-F238E27FC236}">
                <a16:creationId xmlns:a16="http://schemas.microsoft.com/office/drawing/2014/main" id="{617F9270-4CE7-484F-85F6-81E12B0E69FB}"/>
              </a:ext>
            </a:extLst>
          </p:cNvPr>
          <p:cNvSpPr/>
          <p:nvPr/>
        </p:nvSpPr>
        <p:spPr>
          <a:xfrm>
            <a:off x="5322835" y="5381571"/>
            <a:ext cx="41907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#67</a:t>
            </a:r>
          </a:p>
        </p:txBody>
      </p:sp>
      <p:cxnSp>
        <p:nvCxnSpPr>
          <p:cNvPr id="13" name="Straight Arrow Connector 12">
            <a:extLst>
              <a:ext uri="{FF2B5EF4-FFF2-40B4-BE49-F238E27FC236}">
                <a16:creationId xmlns:a16="http://schemas.microsoft.com/office/drawing/2014/main" id="{3FD65A9F-980B-8E43-8C3B-3985759B563E}"/>
              </a:ext>
            </a:extLst>
          </p:cNvPr>
          <p:cNvCxnSpPr/>
          <p:nvPr/>
        </p:nvCxnSpPr>
        <p:spPr>
          <a:xfrm>
            <a:off x="5741910" y="5071533"/>
            <a:ext cx="383171" cy="899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0C141F-DFF8-7D4F-8A1D-6D59BC53C2E8}"/>
              </a:ext>
            </a:extLst>
          </p:cNvPr>
          <p:cNvCxnSpPr>
            <a:cxnSpLocks/>
          </p:cNvCxnSpPr>
          <p:nvPr/>
        </p:nvCxnSpPr>
        <p:spPr>
          <a:xfrm>
            <a:off x="5769667" y="5262766"/>
            <a:ext cx="387471" cy="87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2EF82F7-1FA6-074F-B117-1AB991562E99}"/>
              </a:ext>
            </a:extLst>
          </p:cNvPr>
          <p:cNvCxnSpPr>
            <a:cxnSpLocks/>
          </p:cNvCxnSpPr>
          <p:nvPr/>
        </p:nvCxnSpPr>
        <p:spPr>
          <a:xfrm flipV="1">
            <a:off x="5761790" y="5388643"/>
            <a:ext cx="383171" cy="55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F7153CF-A929-5D43-90E7-8F61FA3FED92}"/>
              </a:ext>
            </a:extLst>
          </p:cNvPr>
          <p:cNvSpPr/>
          <p:nvPr/>
        </p:nvSpPr>
        <p:spPr>
          <a:xfrm>
            <a:off x="11422657" y="5288220"/>
            <a:ext cx="42478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#68</a:t>
            </a:r>
          </a:p>
        </p:txBody>
      </p:sp>
      <p:sp>
        <p:nvSpPr>
          <p:cNvPr id="31" name="Rectangle 30">
            <a:extLst>
              <a:ext uri="{FF2B5EF4-FFF2-40B4-BE49-F238E27FC236}">
                <a16:creationId xmlns:a16="http://schemas.microsoft.com/office/drawing/2014/main" id="{EB0FDA3E-787F-8A4B-A96D-0B6F0F8399EB}"/>
              </a:ext>
            </a:extLst>
          </p:cNvPr>
          <p:cNvSpPr/>
          <p:nvPr/>
        </p:nvSpPr>
        <p:spPr>
          <a:xfrm>
            <a:off x="6149770" y="5071533"/>
            <a:ext cx="183297" cy="11858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ADA475F-6F6D-FA43-9AF7-027BF1E0484B}"/>
              </a:ext>
            </a:extLst>
          </p:cNvPr>
          <p:cNvSpPr/>
          <p:nvPr/>
        </p:nvSpPr>
        <p:spPr>
          <a:xfrm>
            <a:off x="6149770" y="5200278"/>
            <a:ext cx="2422730" cy="127973"/>
          </a:xfrm>
          <a:prstGeom prst="rect">
            <a:avLst/>
          </a:prstGeom>
          <a:solidFill>
            <a:schemeClr val="accent1">
              <a:lumMod val="40000"/>
              <a:lumOff val="6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30F7B7C-3388-244F-B7A5-729E1303DBBE}"/>
              </a:ext>
            </a:extLst>
          </p:cNvPr>
          <p:cNvSpPr/>
          <p:nvPr/>
        </p:nvSpPr>
        <p:spPr>
          <a:xfrm>
            <a:off x="6149769" y="5328251"/>
            <a:ext cx="951740" cy="115203"/>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5798D6E-FBD2-8F4B-9F13-752D7701C6DB}"/>
              </a:ext>
            </a:extLst>
          </p:cNvPr>
          <p:cNvSpPr/>
          <p:nvPr/>
        </p:nvSpPr>
        <p:spPr>
          <a:xfrm>
            <a:off x="8597188" y="5200278"/>
            <a:ext cx="783855" cy="127973"/>
          </a:xfrm>
          <a:prstGeom prst="rect">
            <a:avLst/>
          </a:prstGeom>
          <a:solidFill>
            <a:schemeClr val="accent6">
              <a:lumMod val="40000"/>
              <a:lumOff val="6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F27051B0-E61D-5C42-8E3A-8DC4CFFD2A81}"/>
              </a:ext>
            </a:extLst>
          </p:cNvPr>
          <p:cNvCxnSpPr>
            <a:cxnSpLocks/>
          </p:cNvCxnSpPr>
          <p:nvPr/>
        </p:nvCxnSpPr>
        <p:spPr>
          <a:xfrm flipH="1">
            <a:off x="9389086" y="5262766"/>
            <a:ext cx="3526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A5BD78C-5783-6E43-B6C2-DF1173938E67}"/>
              </a:ext>
            </a:extLst>
          </p:cNvPr>
          <p:cNvSpPr/>
          <p:nvPr/>
        </p:nvSpPr>
        <p:spPr>
          <a:xfrm>
            <a:off x="7101509" y="5335403"/>
            <a:ext cx="3946161" cy="115203"/>
          </a:xfrm>
          <a:prstGeom prst="rect">
            <a:avLst/>
          </a:prstGeom>
          <a:solidFill>
            <a:schemeClr val="bg2">
              <a:lumMod val="75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C5C39E9E-394B-2542-B384-DEB12919862A}"/>
              </a:ext>
            </a:extLst>
          </p:cNvPr>
          <p:cNvCxnSpPr>
            <a:cxnSpLocks/>
          </p:cNvCxnSpPr>
          <p:nvPr/>
        </p:nvCxnSpPr>
        <p:spPr>
          <a:xfrm flipH="1">
            <a:off x="11055713" y="5385121"/>
            <a:ext cx="3526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E00855F-78B0-064B-B99B-3C27A66D5170}"/>
              </a:ext>
            </a:extLst>
          </p:cNvPr>
          <p:cNvSpPr/>
          <p:nvPr/>
        </p:nvSpPr>
        <p:spPr>
          <a:xfrm>
            <a:off x="5305225" y="5753708"/>
            <a:ext cx="41907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#86</a:t>
            </a:r>
          </a:p>
        </p:txBody>
      </p:sp>
      <p:cxnSp>
        <p:nvCxnSpPr>
          <p:cNvPr id="40" name="Straight Arrow Connector 39">
            <a:extLst>
              <a:ext uri="{FF2B5EF4-FFF2-40B4-BE49-F238E27FC236}">
                <a16:creationId xmlns:a16="http://schemas.microsoft.com/office/drawing/2014/main" id="{6E0F3420-5304-9448-BC8A-E962B2934376}"/>
              </a:ext>
            </a:extLst>
          </p:cNvPr>
          <p:cNvCxnSpPr>
            <a:cxnSpLocks/>
          </p:cNvCxnSpPr>
          <p:nvPr/>
        </p:nvCxnSpPr>
        <p:spPr>
          <a:xfrm flipV="1">
            <a:off x="5744180" y="5760780"/>
            <a:ext cx="383171" cy="55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A65356B-4EEB-1D49-BF09-E3551A947553}"/>
              </a:ext>
            </a:extLst>
          </p:cNvPr>
          <p:cNvSpPr/>
          <p:nvPr/>
        </p:nvSpPr>
        <p:spPr>
          <a:xfrm>
            <a:off x="6149769" y="5716710"/>
            <a:ext cx="628718" cy="127972"/>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73836E4-8298-2E40-BAE8-E16D8A5ADE9C}"/>
              </a:ext>
            </a:extLst>
          </p:cNvPr>
          <p:cNvSpPr/>
          <p:nvPr/>
        </p:nvSpPr>
        <p:spPr>
          <a:xfrm>
            <a:off x="7432318" y="5672915"/>
            <a:ext cx="426234"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#87</a:t>
            </a:r>
          </a:p>
        </p:txBody>
      </p:sp>
      <p:sp>
        <p:nvSpPr>
          <p:cNvPr id="48" name="Rectangle 47">
            <a:extLst>
              <a:ext uri="{FF2B5EF4-FFF2-40B4-BE49-F238E27FC236}">
                <a16:creationId xmlns:a16="http://schemas.microsoft.com/office/drawing/2014/main" id="{AB3D15B7-8F62-C847-9F85-38C0249908FF}"/>
              </a:ext>
            </a:extLst>
          </p:cNvPr>
          <p:cNvSpPr/>
          <p:nvPr/>
        </p:nvSpPr>
        <p:spPr>
          <a:xfrm>
            <a:off x="6800905" y="5709918"/>
            <a:ext cx="232903" cy="127973"/>
          </a:xfrm>
          <a:prstGeom prst="rect">
            <a:avLst/>
          </a:prstGeom>
          <a:solidFill>
            <a:schemeClr val="accent6">
              <a:lumMod val="40000"/>
              <a:lumOff val="6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D2DDC310-B21E-5A48-923C-848C42189B2E}"/>
              </a:ext>
            </a:extLst>
          </p:cNvPr>
          <p:cNvCxnSpPr>
            <a:cxnSpLocks/>
          </p:cNvCxnSpPr>
          <p:nvPr/>
        </p:nvCxnSpPr>
        <p:spPr>
          <a:xfrm flipH="1">
            <a:off x="7041851" y="5772406"/>
            <a:ext cx="3526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B924E5B-55CD-9141-A681-C136F6F8E509}"/>
              </a:ext>
            </a:extLst>
          </p:cNvPr>
          <p:cNvSpPr/>
          <p:nvPr/>
        </p:nvSpPr>
        <p:spPr>
          <a:xfrm>
            <a:off x="5280537" y="5998939"/>
            <a:ext cx="41907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#82</a:t>
            </a:r>
          </a:p>
        </p:txBody>
      </p:sp>
      <p:cxnSp>
        <p:nvCxnSpPr>
          <p:cNvPr id="51" name="Straight Arrow Connector 50">
            <a:extLst>
              <a:ext uri="{FF2B5EF4-FFF2-40B4-BE49-F238E27FC236}">
                <a16:creationId xmlns:a16="http://schemas.microsoft.com/office/drawing/2014/main" id="{DA4E3B87-1693-2946-932A-A43C206BBC84}"/>
              </a:ext>
            </a:extLst>
          </p:cNvPr>
          <p:cNvCxnSpPr>
            <a:cxnSpLocks/>
          </p:cNvCxnSpPr>
          <p:nvPr/>
        </p:nvCxnSpPr>
        <p:spPr>
          <a:xfrm flipV="1">
            <a:off x="5719492" y="6006011"/>
            <a:ext cx="383171" cy="55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259D046-368B-994C-A48D-1AD1BB208FD7}"/>
              </a:ext>
            </a:extLst>
          </p:cNvPr>
          <p:cNvSpPr/>
          <p:nvPr/>
        </p:nvSpPr>
        <p:spPr>
          <a:xfrm>
            <a:off x="6125080" y="5961941"/>
            <a:ext cx="1125679" cy="127972"/>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07C9C04-0CF7-6D47-AFAB-B0A86F0039A6}"/>
              </a:ext>
            </a:extLst>
          </p:cNvPr>
          <p:cNvSpPr/>
          <p:nvPr/>
        </p:nvSpPr>
        <p:spPr>
          <a:xfrm>
            <a:off x="7904591" y="5918146"/>
            <a:ext cx="426234"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#83</a:t>
            </a:r>
          </a:p>
        </p:txBody>
      </p:sp>
      <p:sp>
        <p:nvSpPr>
          <p:cNvPr id="54" name="Rectangle 53">
            <a:extLst>
              <a:ext uri="{FF2B5EF4-FFF2-40B4-BE49-F238E27FC236}">
                <a16:creationId xmlns:a16="http://schemas.microsoft.com/office/drawing/2014/main" id="{EE31B36D-1D9B-004B-B775-31CF719693AA}"/>
              </a:ext>
            </a:extLst>
          </p:cNvPr>
          <p:cNvSpPr/>
          <p:nvPr/>
        </p:nvSpPr>
        <p:spPr>
          <a:xfrm>
            <a:off x="7273178" y="5955149"/>
            <a:ext cx="232903" cy="127973"/>
          </a:xfrm>
          <a:prstGeom prst="rect">
            <a:avLst/>
          </a:prstGeom>
          <a:solidFill>
            <a:schemeClr val="accent6">
              <a:lumMod val="40000"/>
              <a:lumOff val="6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AEE72E2E-F1C4-8444-9BC2-0007493B8892}"/>
              </a:ext>
            </a:extLst>
          </p:cNvPr>
          <p:cNvCxnSpPr>
            <a:cxnSpLocks/>
          </p:cNvCxnSpPr>
          <p:nvPr/>
        </p:nvCxnSpPr>
        <p:spPr>
          <a:xfrm flipH="1">
            <a:off x="7514124" y="6017637"/>
            <a:ext cx="3526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840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736B4A-F221-7E41-8EE9-09FE78790140}"/>
              </a:ext>
            </a:extLst>
          </p:cNvPr>
          <p:cNvPicPr>
            <a:picLocks noChangeAspect="1"/>
          </p:cNvPicPr>
          <p:nvPr/>
        </p:nvPicPr>
        <p:blipFill>
          <a:blip r:embed="rId2"/>
          <a:stretch>
            <a:fillRect/>
          </a:stretch>
        </p:blipFill>
        <p:spPr>
          <a:xfrm>
            <a:off x="5272162" y="988269"/>
            <a:ext cx="6771792" cy="3620377"/>
          </a:xfrm>
          <a:prstGeom prst="rect">
            <a:avLst/>
          </a:prstGeom>
        </p:spPr>
      </p:pic>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6</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43</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496085" cy="523220"/>
          </a:xfrm>
          <a:prstGeom prst="rect">
            <a:avLst/>
          </a:prstGeom>
          <a:noFill/>
        </p:spPr>
        <p:txBody>
          <a:bodyPr wrap="none" rtlCol="0">
            <a:spAutoFit/>
          </a:bodyPr>
          <a:lstStyle/>
          <a:p>
            <a:r>
              <a:rPr lang="en-MY" sz="2800" b="1" u="sng" dirty="0">
                <a:solidFill>
                  <a:srgbClr val="002060"/>
                </a:solidFill>
                <a:highlight>
                  <a:srgbClr val="008000"/>
                </a:highlight>
                <a:latin typeface="Calibri" panose="020F0502020204030204" pitchFamily="34" charset="0"/>
                <a:cs typeface="Calibri" panose="020F0502020204030204" pitchFamily="34" charset="0"/>
              </a:rPr>
              <a:t>SCHEMATIC DIAGRAM</a:t>
            </a:r>
            <a:endParaRPr lang="en-US" sz="2800" b="1" u="sng" dirty="0">
              <a:solidFill>
                <a:srgbClr val="002060"/>
              </a:solidFill>
              <a:highlight>
                <a:srgbClr val="008000"/>
              </a:highlight>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5D343EAC-7C0D-7942-BFB6-D7455F7ED3E1}"/>
              </a:ext>
            </a:extLst>
          </p:cNvPr>
          <p:cNvGrpSpPr/>
          <p:nvPr/>
        </p:nvGrpSpPr>
        <p:grpSpPr>
          <a:xfrm>
            <a:off x="7320817" y="4220434"/>
            <a:ext cx="1748428" cy="2357044"/>
            <a:chOff x="3149560" y="3310888"/>
            <a:chExt cx="2276008" cy="2894008"/>
          </a:xfrm>
        </p:grpSpPr>
        <p:pic>
          <p:nvPicPr>
            <p:cNvPr id="13" name="Picture 12">
              <a:extLst>
                <a:ext uri="{FF2B5EF4-FFF2-40B4-BE49-F238E27FC236}">
                  <a16:creationId xmlns:a16="http://schemas.microsoft.com/office/drawing/2014/main" id="{513CDCDA-9DC7-A247-B2CC-0A24203E9741}"/>
                </a:ext>
              </a:extLst>
            </p:cNvPr>
            <p:cNvPicPr>
              <a:picLocks noChangeAspect="1"/>
            </p:cNvPicPr>
            <p:nvPr/>
          </p:nvPicPr>
          <p:blipFill>
            <a:blip r:embed="rId3"/>
            <a:stretch>
              <a:fillRect/>
            </a:stretch>
          </p:blipFill>
          <p:spPr>
            <a:xfrm>
              <a:off x="3472704" y="3310888"/>
              <a:ext cx="1384300" cy="2286000"/>
            </a:xfrm>
            <a:prstGeom prst="rect">
              <a:avLst/>
            </a:prstGeom>
          </p:spPr>
        </p:pic>
        <p:sp>
          <p:nvSpPr>
            <p:cNvPr id="15" name="TextBox 14">
              <a:extLst>
                <a:ext uri="{FF2B5EF4-FFF2-40B4-BE49-F238E27FC236}">
                  <a16:creationId xmlns:a16="http://schemas.microsoft.com/office/drawing/2014/main" id="{D53CA314-C9B3-7A40-99B1-8B39D0F65066}"/>
                </a:ext>
              </a:extLst>
            </p:cNvPr>
            <p:cNvSpPr txBox="1"/>
            <p:nvPr/>
          </p:nvSpPr>
          <p:spPr>
            <a:xfrm>
              <a:off x="3149560" y="5751425"/>
              <a:ext cx="908280" cy="453471"/>
            </a:xfrm>
            <a:prstGeom prst="rect">
              <a:avLst/>
            </a:prstGeom>
            <a:noFill/>
          </p:spPr>
          <p:txBody>
            <a:bodyPr wrap="square" rtlCol="0">
              <a:spAutoFit/>
            </a:bodyPr>
            <a:lstStyle/>
            <a:p>
              <a:r>
                <a:rPr lang="en-US" dirty="0"/>
                <a:t>GND</a:t>
              </a:r>
            </a:p>
          </p:txBody>
        </p:sp>
        <p:sp>
          <p:nvSpPr>
            <p:cNvPr id="16" name="TextBox 15">
              <a:extLst>
                <a:ext uri="{FF2B5EF4-FFF2-40B4-BE49-F238E27FC236}">
                  <a16:creationId xmlns:a16="http://schemas.microsoft.com/office/drawing/2014/main" id="{4B6DD05C-1507-EF4D-89CB-EE96565ED8C0}"/>
                </a:ext>
              </a:extLst>
            </p:cNvPr>
            <p:cNvSpPr txBox="1"/>
            <p:nvPr/>
          </p:nvSpPr>
          <p:spPr>
            <a:xfrm>
              <a:off x="3919434" y="5769449"/>
              <a:ext cx="490840" cy="369332"/>
            </a:xfrm>
            <a:prstGeom prst="rect">
              <a:avLst/>
            </a:prstGeom>
            <a:noFill/>
          </p:spPr>
          <p:txBody>
            <a:bodyPr wrap="none" rtlCol="0">
              <a:spAutoFit/>
            </a:bodyPr>
            <a:lstStyle/>
            <a:p>
              <a:r>
                <a:rPr lang="en-US" dirty="0">
                  <a:solidFill>
                    <a:srgbClr val="FF0000"/>
                  </a:solidFill>
                </a:rPr>
                <a:t>Vin</a:t>
              </a:r>
            </a:p>
          </p:txBody>
        </p:sp>
        <p:sp>
          <p:nvSpPr>
            <p:cNvPr id="17" name="TextBox 16">
              <a:extLst>
                <a:ext uri="{FF2B5EF4-FFF2-40B4-BE49-F238E27FC236}">
                  <a16:creationId xmlns:a16="http://schemas.microsoft.com/office/drawing/2014/main" id="{799D252F-0756-9644-89BE-78FEA6B3FFB3}"/>
                </a:ext>
              </a:extLst>
            </p:cNvPr>
            <p:cNvSpPr txBox="1"/>
            <p:nvPr/>
          </p:nvSpPr>
          <p:spPr>
            <a:xfrm>
              <a:off x="4375280" y="5729200"/>
              <a:ext cx="1050288" cy="369332"/>
            </a:xfrm>
            <a:prstGeom prst="rect">
              <a:avLst/>
            </a:prstGeom>
            <a:noFill/>
          </p:spPr>
          <p:txBody>
            <a:bodyPr wrap="none" rtlCol="0">
              <a:spAutoFit/>
            </a:bodyPr>
            <a:lstStyle/>
            <a:p>
              <a:r>
                <a:rPr lang="en-US" dirty="0">
                  <a:solidFill>
                    <a:srgbClr val="0070C0"/>
                  </a:solidFill>
                </a:rPr>
                <a:t>Signal D4</a:t>
              </a:r>
            </a:p>
          </p:txBody>
        </p:sp>
        <p:cxnSp>
          <p:nvCxnSpPr>
            <p:cNvPr id="19" name="Straight Arrow Connector 18">
              <a:extLst>
                <a:ext uri="{FF2B5EF4-FFF2-40B4-BE49-F238E27FC236}">
                  <a16:creationId xmlns:a16="http://schemas.microsoft.com/office/drawing/2014/main" id="{284D10DE-7CE6-6F43-A5AD-942EDC69A3A8}"/>
                </a:ext>
              </a:extLst>
            </p:cNvPr>
            <p:cNvCxnSpPr>
              <a:cxnSpLocks/>
              <a:stCxn id="15" idx="0"/>
            </p:cNvCxnSpPr>
            <p:nvPr/>
          </p:nvCxnSpPr>
          <p:spPr>
            <a:xfrm flipV="1">
              <a:off x="3603700" y="5545092"/>
              <a:ext cx="244653" cy="2063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278540-3419-834F-AB6B-F2DAEAEBC9A8}"/>
                </a:ext>
              </a:extLst>
            </p:cNvPr>
            <p:cNvCxnSpPr>
              <a:cxnSpLocks/>
              <a:stCxn id="16" idx="0"/>
            </p:cNvCxnSpPr>
            <p:nvPr/>
          </p:nvCxnSpPr>
          <p:spPr>
            <a:xfrm flipV="1">
              <a:off x="4164854" y="5545087"/>
              <a:ext cx="7303" cy="2243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3265A91-885E-4245-8D87-C68E8F95DD11}"/>
                </a:ext>
              </a:extLst>
            </p:cNvPr>
            <p:cNvCxnSpPr>
              <a:cxnSpLocks/>
            </p:cNvCxnSpPr>
            <p:nvPr/>
          </p:nvCxnSpPr>
          <p:spPr>
            <a:xfrm flipH="1" flipV="1">
              <a:off x="4539061" y="5518034"/>
              <a:ext cx="177884" cy="2252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B7F59F16-8919-914D-850F-3B9F095694BF}"/>
              </a:ext>
            </a:extLst>
          </p:cNvPr>
          <p:cNvSpPr/>
          <p:nvPr/>
        </p:nvSpPr>
        <p:spPr>
          <a:xfrm>
            <a:off x="644213" y="1059850"/>
            <a:ext cx="4394922" cy="4611455"/>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After success tested the </a:t>
            </a:r>
            <a:r>
              <a:rPr lang="en-MY" dirty="0" err="1">
                <a:solidFill>
                  <a:srgbClr val="002060"/>
                </a:solidFill>
                <a:latin typeface="Arial" panose="020B0604020202020204" pitchFamily="34" charset="0"/>
                <a:cs typeface="Arial" panose="020B0604020202020204" pitchFamily="34" charset="0"/>
              </a:rPr>
              <a:t>skech</a:t>
            </a:r>
            <a:r>
              <a:rPr lang="en-MY" dirty="0">
                <a:solidFill>
                  <a:srgbClr val="002060"/>
                </a:solidFill>
                <a:latin typeface="Arial" panose="020B0604020202020204" pitchFamily="34" charset="0"/>
                <a:cs typeface="Arial" panose="020B0604020202020204" pitchFamily="34" charset="0"/>
              </a:rPr>
              <a:t>, its time to combine the DHT part with ESP32. </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Before we go any further, construct the circuit as in the figure.</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Check a few times, the connections that have been made before plugging ESP32 to USB port. This might prevent short circuit to DHT11. Watch out on sensors’ pin. Same type, doesn’t mean same pin configurations.</a:t>
            </a:r>
            <a:endPar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950630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7</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44</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580404" cy="523220"/>
          </a:xfrm>
          <a:prstGeom prst="rect">
            <a:avLst/>
          </a:prstGeom>
          <a:noFill/>
        </p:spPr>
        <p:txBody>
          <a:bodyPr wrap="none" rtlCol="0">
            <a:spAutoFit/>
          </a:bodyPr>
          <a:lstStyle/>
          <a:p>
            <a:r>
              <a:rPr lang="en-MY" sz="2800" b="1" u="sng" dirty="0">
                <a:solidFill>
                  <a:schemeClr val="bg1"/>
                </a:solidFill>
                <a:highlight>
                  <a:srgbClr val="FF00FF"/>
                </a:highlight>
                <a:latin typeface="Calibri" panose="020F0502020204030204" pitchFamily="34" charset="0"/>
                <a:cs typeface="Calibri" panose="020F0502020204030204" pitchFamily="34" charset="0"/>
              </a:rPr>
              <a:t>THE WORKING SKETCH</a:t>
            </a:r>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AB21B49D-B225-5D40-8F8B-E012AEC965D8}"/>
              </a:ext>
            </a:extLst>
          </p:cNvPr>
          <p:cNvSpPr/>
          <p:nvPr/>
        </p:nvSpPr>
        <p:spPr>
          <a:xfrm>
            <a:off x="524658" y="995790"/>
            <a:ext cx="3138194" cy="2949462"/>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sketch-vii_esp32-dht11-http-post.ino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from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2"/>
              </a:rPr>
              <a:t>http://bit.ly/3p2pmNd</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downloaded in Step 4. Do not upload the sketch since you need to make some changes.</a:t>
            </a:r>
          </a:p>
        </p:txBody>
      </p:sp>
      <p:pic>
        <p:nvPicPr>
          <p:cNvPr id="8" name="Picture 7">
            <a:extLst>
              <a:ext uri="{FF2B5EF4-FFF2-40B4-BE49-F238E27FC236}">
                <a16:creationId xmlns:a16="http://schemas.microsoft.com/office/drawing/2014/main" id="{25C3D1B1-9C88-1444-B18E-B5D8C12BD9F4}"/>
              </a:ext>
            </a:extLst>
          </p:cNvPr>
          <p:cNvPicPr>
            <a:picLocks noChangeAspect="1"/>
          </p:cNvPicPr>
          <p:nvPr/>
        </p:nvPicPr>
        <p:blipFill>
          <a:blip r:embed="rId3"/>
          <a:stretch>
            <a:fillRect/>
          </a:stretch>
        </p:blipFill>
        <p:spPr>
          <a:xfrm>
            <a:off x="3852454" y="1069017"/>
            <a:ext cx="8191500" cy="5257800"/>
          </a:xfrm>
          <a:prstGeom prst="rect">
            <a:avLst/>
          </a:prstGeom>
        </p:spPr>
      </p:pic>
      <p:sp>
        <p:nvSpPr>
          <p:cNvPr id="26" name="Rectangle 25">
            <a:extLst>
              <a:ext uri="{FF2B5EF4-FFF2-40B4-BE49-F238E27FC236}">
                <a16:creationId xmlns:a16="http://schemas.microsoft.com/office/drawing/2014/main" id="{C7EDCEC9-892A-D940-8677-FA31B1138D54}"/>
              </a:ext>
            </a:extLst>
          </p:cNvPr>
          <p:cNvSpPr/>
          <p:nvPr/>
        </p:nvSpPr>
        <p:spPr>
          <a:xfrm>
            <a:off x="3970363" y="3071267"/>
            <a:ext cx="2953631" cy="537472"/>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A2E17CD-5A52-374A-8217-E47703D2CCDD}"/>
              </a:ext>
            </a:extLst>
          </p:cNvPr>
          <p:cNvCxnSpPr>
            <a:cxnSpLocks/>
          </p:cNvCxnSpPr>
          <p:nvPr/>
        </p:nvCxnSpPr>
        <p:spPr>
          <a:xfrm flipH="1">
            <a:off x="7006801" y="3225689"/>
            <a:ext cx="5835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900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7</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45</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580404" cy="954107"/>
          </a:xfrm>
          <a:prstGeom prst="rect">
            <a:avLst/>
          </a:prstGeom>
          <a:noFill/>
        </p:spPr>
        <p:txBody>
          <a:bodyPr wrap="none" rtlCol="0">
            <a:spAutoFit/>
          </a:bodyPr>
          <a:lstStyle/>
          <a:p>
            <a:r>
              <a:rPr lang="en-MY" sz="2800" b="1" u="sng" dirty="0">
                <a:solidFill>
                  <a:schemeClr val="bg1"/>
                </a:solidFill>
                <a:highlight>
                  <a:srgbClr val="FF00FF"/>
                </a:highlight>
                <a:latin typeface="Calibri" panose="020F0502020204030204" pitchFamily="34" charset="0"/>
                <a:cs typeface="Calibri" panose="020F0502020204030204" pitchFamily="34" charset="0"/>
              </a:rPr>
              <a:t>THE WORKING SKETCH</a:t>
            </a:r>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a:p>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F7E1FC-C664-AF4F-B490-A6E4BBB6C24C}"/>
              </a:ext>
            </a:extLst>
          </p:cNvPr>
          <p:cNvPicPr>
            <a:picLocks noChangeAspect="1"/>
          </p:cNvPicPr>
          <p:nvPr/>
        </p:nvPicPr>
        <p:blipFill>
          <a:blip r:embed="rId2"/>
          <a:stretch>
            <a:fillRect/>
          </a:stretch>
        </p:blipFill>
        <p:spPr>
          <a:xfrm>
            <a:off x="2544780" y="1193800"/>
            <a:ext cx="6311900" cy="2235200"/>
          </a:xfrm>
          <a:prstGeom prst="rect">
            <a:avLst/>
          </a:prstGeom>
        </p:spPr>
      </p:pic>
    </p:spTree>
    <p:extLst>
      <p:ext uri="{BB962C8B-B14F-4D97-AF65-F5344CB8AC3E}">
        <p14:creationId xmlns:p14="http://schemas.microsoft.com/office/powerpoint/2010/main" val="4264084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D614-64F0-9F47-892D-69EC3B1F6FFC}"/>
              </a:ext>
            </a:extLst>
          </p:cNvPr>
          <p:cNvPicPr>
            <a:picLocks noChangeAspect="1"/>
          </p:cNvPicPr>
          <p:nvPr/>
        </p:nvPicPr>
        <p:blipFill>
          <a:blip r:embed="rId2"/>
          <a:stretch>
            <a:fillRect/>
          </a:stretch>
        </p:blipFill>
        <p:spPr>
          <a:xfrm>
            <a:off x="2659427" y="950954"/>
            <a:ext cx="7061200" cy="5884333"/>
          </a:xfrm>
          <a:prstGeom prst="rect">
            <a:avLst/>
          </a:prstGeom>
        </p:spPr>
      </p:pic>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7</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46</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580404" cy="954107"/>
          </a:xfrm>
          <a:prstGeom prst="rect">
            <a:avLst/>
          </a:prstGeom>
          <a:noFill/>
        </p:spPr>
        <p:txBody>
          <a:bodyPr wrap="none" rtlCol="0">
            <a:spAutoFit/>
          </a:bodyPr>
          <a:lstStyle/>
          <a:p>
            <a:r>
              <a:rPr lang="en-MY" sz="2800" b="1" u="sng" dirty="0">
                <a:solidFill>
                  <a:schemeClr val="bg1"/>
                </a:solidFill>
                <a:highlight>
                  <a:srgbClr val="FF00FF"/>
                </a:highlight>
                <a:latin typeface="Calibri" panose="020F0502020204030204" pitchFamily="34" charset="0"/>
                <a:cs typeface="Calibri" panose="020F0502020204030204" pitchFamily="34" charset="0"/>
              </a:rPr>
              <a:t>THE WORKING SKETCH</a:t>
            </a:r>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a:p>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967D966A-1630-864C-912B-B2407779B680}"/>
              </a:ext>
            </a:extLst>
          </p:cNvPr>
          <p:cNvSpPr/>
          <p:nvPr/>
        </p:nvSpPr>
        <p:spPr>
          <a:xfrm>
            <a:off x="3032829" y="1104285"/>
            <a:ext cx="2953631" cy="13207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80A711-5A86-5F4D-8939-8BB073AFB898}"/>
              </a:ext>
            </a:extLst>
          </p:cNvPr>
          <p:cNvSpPr/>
          <p:nvPr/>
        </p:nvSpPr>
        <p:spPr>
          <a:xfrm>
            <a:off x="4482988" y="2740235"/>
            <a:ext cx="2959373" cy="13241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5E2DA8E-EFAD-2442-98B3-546FA242C02F}"/>
              </a:ext>
            </a:extLst>
          </p:cNvPr>
          <p:cNvCxnSpPr>
            <a:cxnSpLocks/>
          </p:cNvCxnSpPr>
          <p:nvPr/>
        </p:nvCxnSpPr>
        <p:spPr>
          <a:xfrm flipH="1">
            <a:off x="7500415" y="2804903"/>
            <a:ext cx="5835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036B41-9B29-0E44-BA8D-BE4F0F78DF7E}"/>
              </a:ext>
            </a:extLst>
          </p:cNvPr>
          <p:cNvCxnSpPr>
            <a:cxnSpLocks/>
          </p:cNvCxnSpPr>
          <p:nvPr/>
        </p:nvCxnSpPr>
        <p:spPr>
          <a:xfrm flipH="1">
            <a:off x="6003389" y="1179718"/>
            <a:ext cx="5835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965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7</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47</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580404" cy="954107"/>
          </a:xfrm>
          <a:prstGeom prst="rect">
            <a:avLst/>
          </a:prstGeom>
          <a:noFill/>
        </p:spPr>
        <p:txBody>
          <a:bodyPr wrap="none" rtlCol="0">
            <a:spAutoFit/>
          </a:bodyPr>
          <a:lstStyle/>
          <a:p>
            <a:r>
              <a:rPr lang="en-MY" sz="2800" b="1" u="sng" dirty="0">
                <a:solidFill>
                  <a:schemeClr val="bg1"/>
                </a:solidFill>
                <a:highlight>
                  <a:srgbClr val="FF00FF"/>
                </a:highlight>
                <a:latin typeface="Calibri" panose="020F0502020204030204" pitchFamily="34" charset="0"/>
                <a:cs typeface="Calibri" panose="020F0502020204030204" pitchFamily="34" charset="0"/>
              </a:rPr>
              <a:t>THE WORKING SKETCH</a:t>
            </a:r>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a:p>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BFFC4347-E0CE-2D4F-991A-565ACBCD444E}"/>
              </a:ext>
            </a:extLst>
          </p:cNvPr>
          <p:cNvPicPr>
            <a:picLocks noChangeAspect="1"/>
          </p:cNvPicPr>
          <p:nvPr/>
        </p:nvPicPr>
        <p:blipFill>
          <a:blip r:embed="rId2"/>
          <a:stretch>
            <a:fillRect/>
          </a:stretch>
        </p:blipFill>
        <p:spPr>
          <a:xfrm>
            <a:off x="983393" y="1095746"/>
            <a:ext cx="5141792" cy="2248775"/>
          </a:xfrm>
          <a:prstGeom prst="rect">
            <a:avLst/>
          </a:prstGeom>
        </p:spPr>
      </p:pic>
      <p:pic>
        <p:nvPicPr>
          <p:cNvPr id="18" name="Picture 17">
            <a:extLst>
              <a:ext uri="{FF2B5EF4-FFF2-40B4-BE49-F238E27FC236}">
                <a16:creationId xmlns:a16="http://schemas.microsoft.com/office/drawing/2014/main" id="{2814CF91-BEF9-C04C-A7C3-E18F222192D7}"/>
              </a:ext>
            </a:extLst>
          </p:cNvPr>
          <p:cNvPicPr>
            <a:picLocks noChangeAspect="1"/>
          </p:cNvPicPr>
          <p:nvPr/>
        </p:nvPicPr>
        <p:blipFill>
          <a:blip r:embed="rId3"/>
          <a:stretch>
            <a:fillRect/>
          </a:stretch>
        </p:blipFill>
        <p:spPr>
          <a:xfrm>
            <a:off x="647735" y="2467250"/>
            <a:ext cx="6575115" cy="3915518"/>
          </a:xfrm>
          <a:prstGeom prst="rect">
            <a:avLst/>
          </a:prstGeom>
        </p:spPr>
      </p:pic>
      <p:pic>
        <p:nvPicPr>
          <p:cNvPr id="19" name="Picture 18">
            <a:extLst>
              <a:ext uri="{FF2B5EF4-FFF2-40B4-BE49-F238E27FC236}">
                <a16:creationId xmlns:a16="http://schemas.microsoft.com/office/drawing/2014/main" id="{8E1F3997-2B02-1542-9A1A-E9F5E9E8EC53}"/>
              </a:ext>
            </a:extLst>
          </p:cNvPr>
          <p:cNvPicPr>
            <a:picLocks noChangeAspect="1"/>
          </p:cNvPicPr>
          <p:nvPr/>
        </p:nvPicPr>
        <p:blipFill>
          <a:blip r:embed="rId4"/>
          <a:stretch>
            <a:fillRect/>
          </a:stretch>
        </p:blipFill>
        <p:spPr>
          <a:xfrm>
            <a:off x="7028495" y="1866118"/>
            <a:ext cx="5015459" cy="4257308"/>
          </a:xfrm>
          <a:prstGeom prst="rect">
            <a:avLst/>
          </a:prstGeom>
        </p:spPr>
      </p:pic>
    </p:spTree>
    <p:extLst>
      <p:ext uri="{BB962C8B-B14F-4D97-AF65-F5344CB8AC3E}">
        <p14:creationId xmlns:p14="http://schemas.microsoft.com/office/powerpoint/2010/main" val="3251357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7</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48</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580404" cy="954107"/>
          </a:xfrm>
          <a:prstGeom prst="rect">
            <a:avLst/>
          </a:prstGeom>
          <a:noFill/>
        </p:spPr>
        <p:txBody>
          <a:bodyPr wrap="none" rtlCol="0">
            <a:spAutoFit/>
          </a:bodyPr>
          <a:lstStyle/>
          <a:p>
            <a:r>
              <a:rPr lang="en-MY" sz="2800" b="1" u="sng" dirty="0">
                <a:solidFill>
                  <a:schemeClr val="bg1"/>
                </a:solidFill>
                <a:highlight>
                  <a:srgbClr val="FF00FF"/>
                </a:highlight>
                <a:latin typeface="Calibri" panose="020F0502020204030204" pitchFamily="34" charset="0"/>
                <a:cs typeface="Calibri" panose="020F0502020204030204" pitchFamily="34" charset="0"/>
              </a:rPr>
              <a:t>THE WORKING SKETCH</a:t>
            </a:r>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a:p>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3F1DA75A-2618-6349-B064-338FCFF827AF}"/>
              </a:ext>
            </a:extLst>
          </p:cNvPr>
          <p:cNvPicPr>
            <a:picLocks noChangeAspect="1"/>
          </p:cNvPicPr>
          <p:nvPr/>
        </p:nvPicPr>
        <p:blipFill>
          <a:blip r:embed="rId2"/>
          <a:stretch>
            <a:fillRect/>
          </a:stretch>
        </p:blipFill>
        <p:spPr>
          <a:xfrm>
            <a:off x="3044676" y="1347458"/>
            <a:ext cx="6366550" cy="5404164"/>
          </a:xfrm>
          <a:prstGeom prst="rect">
            <a:avLst/>
          </a:prstGeom>
        </p:spPr>
      </p:pic>
    </p:spTree>
    <p:extLst>
      <p:ext uri="{BB962C8B-B14F-4D97-AF65-F5344CB8AC3E}">
        <p14:creationId xmlns:p14="http://schemas.microsoft.com/office/powerpoint/2010/main" val="1633498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49</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093202" cy="523220"/>
          </a:xfrm>
          <a:prstGeom prst="rect">
            <a:avLst/>
          </a:prstGeom>
          <a:noFill/>
          <a:ln>
            <a:noFill/>
          </a:ln>
        </p:spPr>
        <p:txBody>
          <a:bodyPr wrap="none" rtlCol="0">
            <a:spAutoFit/>
          </a:bodyPr>
          <a:lstStyle/>
          <a:p>
            <a:r>
              <a:rPr lang="en-US" sz="2800" b="1" u="sng" dirty="0">
                <a:solidFill>
                  <a:srgbClr val="002060"/>
                </a:solidFill>
              </a:rPr>
              <a:t>QUESTIONS?</a:t>
            </a:r>
          </a:p>
        </p:txBody>
      </p:sp>
      <p:sp>
        <p:nvSpPr>
          <p:cNvPr id="10" name="Rectangle 9">
            <a:extLst>
              <a:ext uri="{FF2B5EF4-FFF2-40B4-BE49-F238E27FC236}">
                <a16:creationId xmlns:a16="http://schemas.microsoft.com/office/drawing/2014/main" id="{0F1863B0-C194-AF47-A641-160EF4685282}"/>
              </a:ext>
            </a:extLst>
          </p:cNvPr>
          <p:cNvSpPr/>
          <p:nvPr/>
        </p:nvSpPr>
        <p:spPr>
          <a:xfrm>
            <a:off x="3351101" y="2095761"/>
            <a:ext cx="5851666" cy="18474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0D0E4C-14F8-594B-BBFF-23FDB122DA5A}"/>
              </a:ext>
            </a:extLst>
          </p:cNvPr>
          <p:cNvSpPr txBox="1"/>
          <p:nvPr/>
        </p:nvSpPr>
        <p:spPr>
          <a:xfrm>
            <a:off x="3382696" y="2170334"/>
            <a:ext cx="5740796" cy="1446550"/>
          </a:xfrm>
          <a:prstGeom prst="rect">
            <a:avLst/>
          </a:prstGeom>
          <a:noFill/>
        </p:spPr>
        <p:txBody>
          <a:bodyPr wrap="square" rtlCol="0">
            <a:spAutoFit/>
          </a:bodyPr>
          <a:lstStyle/>
          <a:p>
            <a:pPr algn="ctr"/>
            <a:r>
              <a:rPr lang="en-MY" sz="8800" u="sng" dirty="0">
                <a:solidFill>
                  <a:schemeClr val="bg1"/>
                </a:solidFill>
              </a:rPr>
              <a:t>Questions?</a:t>
            </a:r>
          </a:p>
        </p:txBody>
      </p:sp>
      <p:sp>
        <p:nvSpPr>
          <p:cNvPr id="16" name="TextBox 15">
            <a:extLst>
              <a:ext uri="{FF2B5EF4-FFF2-40B4-BE49-F238E27FC236}">
                <a16:creationId xmlns:a16="http://schemas.microsoft.com/office/drawing/2014/main" id="{24BE5CCC-2046-1043-AD58-1C83B2E88FE7}"/>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Monitoring Data Center Temperature &amp; Humidity Level</a:t>
            </a:r>
          </a:p>
        </p:txBody>
      </p:sp>
      <p:sp>
        <p:nvSpPr>
          <p:cNvPr id="9" name="TextBox 8">
            <a:extLst>
              <a:ext uri="{FF2B5EF4-FFF2-40B4-BE49-F238E27FC236}">
                <a16:creationId xmlns:a16="http://schemas.microsoft.com/office/drawing/2014/main" id="{6BB8916A-9B7B-E840-99DA-49DDD7B7ABA8}"/>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Rectangle 13">
            <a:extLst>
              <a:ext uri="{FF2B5EF4-FFF2-40B4-BE49-F238E27FC236}">
                <a16:creationId xmlns:a16="http://schemas.microsoft.com/office/drawing/2014/main" id="{29CF6DEE-706F-FE44-ABDF-E0F4E28CC6C9}"/>
              </a:ext>
            </a:extLst>
          </p:cNvPr>
          <p:cNvSpPr/>
          <p:nvPr/>
        </p:nvSpPr>
        <p:spPr>
          <a:xfrm>
            <a:off x="244856" y="998452"/>
            <a:ext cx="208593" cy="5419297"/>
          </a:xfrm>
          <a:prstGeom prst="rect">
            <a:avLst/>
          </a:prstGeom>
          <a:solidFill>
            <a:srgbClr val="AB7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BB4"/>
              </a:solidFill>
            </a:endParaRPr>
          </a:p>
        </p:txBody>
      </p:sp>
    </p:spTree>
    <p:extLst>
      <p:ext uri="{BB962C8B-B14F-4D97-AF65-F5344CB8AC3E}">
        <p14:creationId xmlns:p14="http://schemas.microsoft.com/office/powerpoint/2010/main" val="2381045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5</a:t>
            </a:fld>
            <a:endParaRPr lang="en-US"/>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1425390" cy="523220"/>
          </a:xfrm>
          <a:prstGeom prst="rect">
            <a:avLst/>
          </a:prstGeom>
          <a:noFill/>
          <a:ln>
            <a:noFill/>
          </a:ln>
        </p:spPr>
        <p:txBody>
          <a:bodyPr wrap="none" rtlCol="0">
            <a:spAutoFit/>
          </a:bodyPr>
          <a:lstStyle/>
          <a:p>
            <a:r>
              <a:rPr lang="en-US" sz="2800" b="1" u="sng" dirty="0">
                <a:solidFill>
                  <a:srgbClr val="002060"/>
                </a:solidFill>
              </a:rPr>
              <a:t>Solution</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37" name="Rectangle 36">
            <a:extLst>
              <a:ext uri="{FF2B5EF4-FFF2-40B4-BE49-F238E27FC236}">
                <a16:creationId xmlns:a16="http://schemas.microsoft.com/office/drawing/2014/main" id="{19FCDD4B-B9B7-634D-97AF-F35BA4CF5A72}"/>
              </a:ext>
            </a:extLst>
          </p:cNvPr>
          <p:cNvSpPr/>
          <p:nvPr/>
        </p:nvSpPr>
        <p:spPr>
          <a:xfrm>
            <a:off x="486628" y="997967"/>
            <a:ext cx="10330308" cy="7562135"/>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4: Preparing PHP script to insert data to MySQL database</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Configure </a:t>
            </a:r>
            <a:r>
              <a:rPr lang="en-MY" b="1" i="1" dirty="0" err="1">
                <a:solidFill>
                  <a:srgbClr val="002060"/>
                </a:solidFill>
                <a:latin typeface="Arial" panose="020B0604020202020204" pitchFamily="34" charset="0"/>
                <a:ea typeface="Times New Roman" panose="02020603050405020304" pitchFamily="18" charset="0"/>
              </a:rPr>
              <a:t>esp_to_dbase.php</a:t>
            </a:r>
            <a:r>
              <a:rPr lang="en-MY" dirty="0">
                <a:solidFill>
                  <a:srgbClr val="002060"/>
                </a:solidFill>
                <a:latin typeface="Arial" panose="020B0604020202020204" pitchFamily="34" charset="0"/>
                <a:ea typeface="Times New Roman" panose="02020603050405020304" pitchFamily="18" charset="0"/>
              </a:rPr>
              <a:t> file.</a:t>
            </a:r>
          </a:p>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ii. PHP script to display database.</a:t>
            </a:r>
            <a:endParaRPr lang="en-MY" b="1"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2: Install XAMPP</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Install XAMPP (once)</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ii. Start XAMPP service</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iii. Test XAMPP page &amp; </a:t>
            </a:r>
            <a:r>
              <a:rPr lang="en-MY" dirty="0" err="1">
                <a:solidFill>
                  <a:srgbClr val="002060"/>
                </a:solidFill>
                <a:latin typeface="Arial" panose="020B0604020202020204" pitchFamily="34" charset="0"/>
                <a:ea typeface="Times New Roman" panose="02020603050405020304" pitchFamily="18" charset="0"/>
              </a:rPr>
              <a:t>PHPMyAdmin</a:t>
            </a:r>
            <a:r>
              <a:rPr lang="en-MY" dirty="0">
                <a:solidFill>
                  <a:srgbClr val="002060"/>
                </a:solidFill>
                <a:latin typeface="Arial" panose="020B0604020202020204" pitchFamily="34" charset="0"/>
                <a:ea typeface="Times New Roman" panose="02020603050405020304" pitchFamily="18" charset="0"/>
              </a:rPr>
              <a:t> page</a:t>
            </a:r>
            <a:endParaRPr lang="en-MY" b="1"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3: Creating MySQL Database</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Create database + test</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iii. Create a PHP file for medium of transferring information from ESP32 to MySQL + Test</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**Test with dummy data / manually inject data to database	</a:t>
            </a:r>
            <a:endParaRPr lang="en-MY" sz="2000" dirty="0">
              <a:solidFill>
                <a:srgbClr val="002060"/>
              </a:solidFill>
              <a:latin typeface="Times New Roman" panose="02020603050405020304" pitchFamily="18"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3: x Temperature &amp; Humidity Sensor, DHT11</a:t>
            </a:r>
            <a:r>
              <a:rPr lang="en-MY" dirty="0">
                <a:solidFill>
                  <a:srgbClr val="002060"/>
                </a:solidFill>
                <a:latin typeface="Arial" panose="020B0604020202020204" pitchFamily="34" charset="0"/>
                <a:ea typeface="Times New Roman" panose="02020603050405020304" pitchFamily="18" charset="0"/>
              </a:rPr>
              <a:t>.</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Construct circuit </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ii. </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4: Integrate Step 1 &amp; Step 2</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Construct circuit </a:t>
            </a:r>
          </a:p>
          <a:p>
            <a:pPr marL="457200">
              <a:lnSpc>
                <a:spcPct val="150000"/>
              </a:lnSpc>
            </a:pP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endParaRPr lang="en-MY" sz="2000" dirty="0">
              <a:solidFill>
                <a:srgbClr val="002060"/>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97BADA26-8C75-E94A-B462-B2D7500394FA}"/>
              </a:ext>
            </a:extLst>
          </p:cNvPr>
          <p:cNvSpPr/>
          <p:nvPr/>
        </p:nvSpPr>
        <p:spPr>
          <a:xfrm>
            <a:off x="250051" y="998452"/>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chemeClr val="accent2">
                  <a:lumMod val="50000"/>
                </a:schemeClr>
              </a:solidFill>
            </a:endParaRPr>
          </a:p>
        </p:txBody>
      </p:sp>
    </p:spTree>
    <p:extLst>
      <p:ext uri="{BB962C8B-B14F-4D97-AF65-F5344CB8AC3E}">
        <p14:creationId xmlns:p14="http://schemas.microsoft.com/office/powerpoint/2010/main" val="3018209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50</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1562223" cy="523220"/>
          </a:xfrm>
          <a:prstGeom prst="rect">
            <a:avLst/>
          </a:prstGeom>
          <a:noFill/>
          <a:ln>
            <a:noFill/>
          </a:ln>
        </p:spPr>
        <p:txBody>
          <a:bodyPr wrap="none" rtlCol="0">
            <a:spAutoFit/>
          </a:bodyPr>
          <a:lstStyle/>
          <a:p>
            <a:r>
              <a:rPr lang="en-US" sz="2800" b="1" u="sng" dirty="0">
                <a:solidFill>
                  <a:srgbClr val="002060"/>
                </a:solidFill>
              </a:rPr>
              <a:t>EXERCISE</a:t>
            </a:r>
          </a:p>
        </p:txBody>
      </p:sp>
      <p:sp>
        <p:nvSpPr>
          <p:cNvPr id="12" name="TextBox 11">
            <a:extLst>
              <a:ext uri="{FF2B5EF4-FFF2-40B4-BE49-F238E27FC236}">
                <a16:creationId xmlns:a16="http://schemas.microsoft.com/office/drawing/2014/main" id="{2BB864F9-60CF-AC4D-B842-8FB1CACACD37}"/>
              </a:ext>
            </a:extLst>
          </p:cNvPr>
          <p:cNvSpPr txBox="1"/>
          <p:nvPr/>
        </p:nvSpPr>
        <p:spPr>
          <a:xfrm>
            <a:off x="1857297" y="1715434"/>
            <a:ext cx="9496503" cy="3785652"/>
          </a:xfrm>
          <a:prstGeom prst="rect">
            <a:avLst/>
          </a:prstGeom>
          <a:noFill/>
        </p:spPr>
        <p:txBody>
          <a:bodyPr wrap="square" rtlCol="0">
            <a:spAutoFit/>
          </a:bodyPr>
          <a:lstStyle/>
          <a:p>
            <a:r>
              <a:rPr lang="en-MY" sz="2400" dirty="0">
                <a:solidFill>
                  <a:srgbClr val="002060"/>
                </a:solidFill>
              </a:rPr>
              <a:t>Modify this project by doing the followings:</a:t>
            </a:r>
          </a:p>
          <a:p>
            <a:endParaRPr lang="en-MY" sz="2400" dirty="0">
              <a:solidFill>
                <a:srgbClr val="002060"/>
              </a:solidFill>
            </a:endParaRPr>
          </a:p>
          <a:p>
            <a:pPr marL="457200" indent="-457200">
              <a:buAutoNum type="alphaLcPeriod"/>
            </a:pPr>
            <a:r>
              <a:rPr lang="en-MY" sz="2400" dirty="0">
                <a:solidFill>
                  <a:srgbClr val="002060"/>
                </a:solidFill>
              </a:rPr>
              <a:t>Add LED statement in ESP32 sketch – if connected to </a:t>
            </a:r>
            <a:r>
              <a:rPr lang="en-MY" sz="2400" dirty="0" err="1">
                <a:solidFill>
                  <a:srgbClr val="002060"/>
                </a:solidFill>
              </a:rPr>
              <a:t>WiFi</a:t>
            </a:r>
            <a:r>
              <a:rPr lang="en-MY" sz="2400" dirty="0">
                <a:solidFill>
                  <a:srgbClr val="002060"/>
                </a:solidFill>
              </a:rPr>
              <a:t>, built in led (GPIO2) will switch on. </a:t>
            </a:r>
          </a:p>
          <a:p>
            <a:pPr marL="457200" indent="-457200">
              <a:buAutoNum type="alphaLcPeriod"/>
            </a:pPr>
            <a:r>
              <a:rPr lang="en-MY" sz="2400" dirty="0">
                <a:solidFill>
                  <a:srgbClr val="002060"/>
                </a:solidFill>
              </a:rPr>
              <a:t>Write condition statements at PHP files: </a:t>
            </a:r>
          </a:p>
          <a:p>
            <a:pPr marL="971550" lvl="1" indent="-514350">
              <a:buAutoNum type="romanLcPeriod"/>
            </a:pPr>
            <a:r>
              <a:rPr lang="en-MY" sz="2400" dirty="0">
                <a:solidFill>
                  <a:srgbClr val="002060"/>
                </a:solidFill>
              </a:rPr>
              <a:t>If temp &gt; 30˚C status is ALERT</a:t>
            </a:r>
          </a:p>
          <a:p>
            <a:pPr marL="971550" lvl="1" indent="-514350">
              <a:buAutoNum type="romanLcPeriod"/>
            </a:pPr>
            <a:r>
              <a:rPr lang="en-MY" sz="2400" dirty="0">
                <a:solidFill>
                  <a:srgbClr val="002060"/>
                </a:solidFill>
              </a:rPr>
              <a:t>If temp &gt; 40˚C status is DANGER</a:t>
            </a:r>
          </a:p>
          <a:p>
            <a:pPr lvl="1"/>
            <a:r>
              <a:rPr lang="en-MY" sz="2400" dirty="0">
                <a:solidFill>
                  <a:srgbClr val="002060"/>
                </a:solidFill>
              </a:rPr>
              <a:t>The status need to be saved in the database together with other information.</a:t>
            </a:r>
          </a:p>
          <a:p>
            <a:pPr lvl="1"/>
            <a:r>
              <a:rPr lang="en-MY" sz="2400" dirty="0">
                <a:solidFill>
                  <a:srgbClr val="002060"/>
                </a:solidFill>
              </a:rPr>
              <a:t>HINT: you need to omit the status information from ESP32 </a:t>
            </a:r>
            <a:r>
              <a:rPr lang="en-MY" sz="2400" dirty="0" err="1">
                <a:solidFill>
                  <a:srgbClr val="002060"/>
                </a:solidFill>
              </a:rPr>
              <a:t>skech</a:t>
            </a:r>
            <a:r>
              <a:rPr lang="en-MY" sz="2400" dirty="0">
                <a:solidFill>
                  <a:srgbClr val="002060"/>
                </a:solidFill>
              </a:rPr>
              <a:t>. </a:t>
            </a:r>
          </a:p>
        </p:txBody>
      </p:sp>
      <p:sp>
        <p:nvSpPr>
          <p:cNvPr id="19" name="Rectangle 18">
            <a:extLst>
              <a:ext uri="{FF2B5EF4-FFF2-40B4-BE49-F238E27FC236}">
                <a16:creationId xmlns:a16="http://schemas.microsoft.com/office/drawing/2014/main" id="{E0F505A8-EDBF-A640-BADB-B23449203269}"/>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7DD772A-E354-4346-B7E0-54C410DD1676}"/>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Monitoring Data Center Temperature &amp; Humidity Level</a:t>
            </a:r>
          </a:p>
        </p:txBody>
      </p:sp>
      <p:sp>
        <p:nvSpPr>
          <p:cNvPr id="8" name="TextBox 7">
            <a:extLst>
              <a:ext uri="{FF2B5EF4-FFF2-40B4-BE49-F238E27FC236}">
                <a16:creationId xmlns:a16="http://schemas.microsoft.com/office/drawing/2014/main" id="{78AFE88C-A5EB-2242-9501-20B8DA505B2C}"/>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2388514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6</a:t>
            </a:fld>
            <a:endParaRPr lang="en-US"/>
          </a:p>
        </p:txBody>
      </p:sp>
      <p:sp>
        <p:nvSpPr>
          <p:cNvPr id="43" name="Rectangle 42">
            <a:extLst>
              <a:ext uri="{FF2B5EF4-FFF2-40B4-BE49-F238E27FC236}">
                <a16:creationId xmlns:a16="http://schemas.microsoft.com/office/drawing/2014/main" id="{6C9DD414-DF86-6843-8DEC-F7E8675B2F5D}"/>
              </a:ext>
            </a:extLst>
          </p:cNvPr>
          <p:cNvSpPr/>
          <p:nvPr/>
        </p:nvSpPr>
        <p:spPr>
          <a:xfrm>
            <a:off x="429935" y="998452"/>
            <a:ext cx="11356781" cy="457689"/>
          </a:xfrm>
          <a:prstGeom prst="rect">
            <a:avLst/>
          </a:prstGeom>
        </p:spPr>
        <p:txBody>
          <a:bodyPr wrap="square">
            <a:spAutoFit/>
          </a:bodyPr>
          <a:lstStyle/>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Project Block Diagram</a:t>
            </a:r>
            <a:r>
              <a:rPr lang="en-MY" dirty="0">
                <a:solidFill>
                  <a:srgbClr val="002060"/>
                </a:solidFill>
                <a:latin typeface="Arial" panose="020B0604020202020204" pitchFamily="34" charset="0"/>
                <a:ea typeface="Times New Roman" panose="02020603050405020304" pitchFamily="18" charset="0"/>
              </a:rPr>
              <a:t> </a:t>
            </a:r>
            <a:endParaRPr lang="en-MY" dirty="0">
              <a:solidFill>
                <a:srgbClr val="002060"/>
              </a:solidFill>
              <a:latin typeface="Times New Roman" panose="02020603050405020304" pitchFamily="18" charset="0"/>
              <a:ea typeface="Times New Roman" panose="02020603050405020304" pitchFamily="18" charset="0"/>
            </a:endParaRPr>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1</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grpSp>
        <p:nvGrpSpPr>
          <p:cNvPr id="29" name="Group 28">
            <a:extLst>
              <a:ext uri="{FF2B5EF4-FFF2-40B4-BE49-F238E27FC236}">
                <a16:creationId xmlns:a16="http://schemas.microsoft.com/office/drawing/2014/main" id="{D9B2D15B-5D96-5A44-A9FC-7F9877357AE9}"/>
              </a:ext>
            </a:extLst>
          </p:cNvPr>
          <p:cNvGrpSpPr/>
          <p:nvPr/>
        </p:nvGrpSpPr>
        <p:grpSpPr>
          <a:xfrm>
            <a:off x="1546951" y="2093889"/>
            <a:ext cx="8663849" cy="1567808"/>
            <a:chOff x="2689951" y="2380737"/>
            <a:chExt cx="6569045" cy="884909"/>
          </a:xfrm>
        </p:grpSpPr>
        <p:sp>
          <p:nvSpPr>
            <p:cNvPr id="16" name="Rectangle 15">
              <a:extLst>
                <a:ext uri="{FF2B5EF4-FFF2-40B4-BE49-F238E27FC236}">
                  <a16:creationId xmlns:a16="http://schemas.microsoft.com/office/drawing/2014/main" id="{AC55BDA8-CA25-DD48-A64E-12E845BD95F7}"/>
                </a:ext>
              </a:extLst>
            </p:cNvPr>
            <p:cNvSpPr/>
            <p:nvPr/>
          </p:nvSpPr>
          <p:spPr>
            <a:xfrm>
              <a:off x="6425295" y="2657058"/>
              <a:ext cx="847367" cy="3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p:txBody>
        </p:sp>
        <p:sp>
          <p:nvSpPr>
            <p:cNvPr id="17" name="Rectangle 16">
              <a:extLst>
                <a:ext uri="{FF2B5EF4-FFF2-40B4-BE49-F238E27FC236}">
                  <a16:creationId xmlns:a16="http://schemas.microsoft.com/office/drawing/2014/main" id="{F1A6296C-EAF9-9048-A8E9-AF3A1274079A}"/>
                </a:ext>
              </a:extLst>
            </p:cNvPr>
            <p:cNvSpPr/>
            <p:nvPr/>
          </p:nvSpPr>
          <p:spPr>
            <a:xfrm>
              <a:off x="8276624" y="2580120"/>
              <a:ext cx="982372" cy="486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XAMPP Server</a:t>
              </a:r>
            </a:p>
          </p:txBody>
        </p:sp>
        <p:sp>
          <p:nvSpPr>
            <p:cNvPr id="4" name="Rectangle 3">
              <a:extLst>
                <a:ext uri="{FF2B5EF4-FFF2-40B4-BE49-F238E27FC236}">
                  <a16:creationId xmlns:a16="http://schemas.microsoft.com/office/drawing/2014/main" id="{F9EAFEF0-1A2E-894D-84D4-ECBD7C95055F}"/>
                </a:ext>
              </a:extLst>
            </p:cNvPr>
            <p:cNvSpPr/>
            <p:nvPr/>
          </p:nvSpPr>
          <p:spPr>
            <a:xfrm>
              <a:off x="2689951" y="2529742"/>
              <a:ext cx="847367" cy="613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DHT11</a:t>
              </a:r>
            </a:p>
            <a:p>
              <a:pPr algn="ctr"/>
              <a:r>
                <a:rPr lang="en-US" dirty="0"/>
                <a:t>Sensor</a:t>
              </a:r>
            </a:p>
          </p:txBody>
        </p:sp>
        <p:sp>
          <p:nvSpPr>
            <p:cNvPr id="15" name="Rectangle 14">
              <a:extLst>
                <a:ext uri="{FF2B5EF4-FFF2-40B4-BE49-F238E27FC236}">
                  <a16:creationId xmlns:a16="http://schemas.microsoft.com/office/drawing/2014/main" id="{E59A3592-B892-5545-B1D4-281963BAA7F3}"/>
                </a:ext>
              </a:extLst>
            </p:cNvPr>
            <p:cNvSpPr/>
            <p:nvPr/>
          </p:nvSpPr>
          <p:spPr>
            <a:xfrm>
              <a:off x="4389336" y="2380737"/>
              <a:ext cx="1136083" cy="884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a:t>
              </a:r>
            </a:p>
          </p:txBody>
        </p:sp>
        <p:sp>
          <p:nvSpPr>
            <p:cNvPr id="6" name="Right Arrow 5">
              <a:extLst>
                <a:ext uri="{FF2B5EF4-FFF2-40B4-BE49-F238E27FC236}">
                  <a16:creationId xmlns:a16="http://schemas.microsoft.com/office/drawing/2014/main" id="{3A1A3DD4-BFEE-EC40-B772-511190C055A8}"/>
                </a:ext>
              </a:extLst>
            </p:cNvPr>
            <p:cNvSpPr/>
            <p:nvPr/>
          </p:nvSpPr>
          <p:spPr>
            <a:xfrm>
              <a:off x="5664301" y="2713990"/>
              <a:ext cx="590475" cy="244962"/>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6E75872-11FF-D444-89DD-FD971CD569DD}"/>
                </a:ext>
              </a:extLst>
            </p:cNvPr>
            <p:cNvSpPr/>
            <p:nvPr/>
          </p:nvSpPr>
          <p:spPr>
            <a:xfrm>
              <a:off x="3672884" y="2700711"/>
              <a:ext cx="590475" cy="244962"/>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right Arrow 6">
              <a:extLst>
                <a:ext uri="{FF2B5EF4-FFF2-40B4-BE49-F238E27FC236}">
                  <a16:creationId xmlns:a16="http://schemas.microsoft.com/office/drawing/2014/main" id="{8E3D1160-B4BF-A049-B639-7EDD67AD6173}"/>
                </a:ext>
              </a:extLst>
            </p:cNvPr>
            <p:cNvSpPr/>
            <p:nvPr/>
          </p:nvSpPr>
          <p:spPr>
            <a:xfrm>
              <a:off x="7477828" y="2724008"/>
              <a:ext cx="593630" cy="224925"/>
            </a:xfrm>
            <a:prstGeom prst="lef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105CF2A8-F82A-5C4D-980C-883C161A26B8}"/>
              </a:ext>
            </a:extLst>
          </p:cNvPr>
          <p:cNvSpPr/>
          <p:nvPr/>
        </p:nvSpPr>
        <p:spPr>
          <a:xfrm>
            <a:off x="250051" y="1168575"/>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chemeClr val="accent2">
                  <a:lumMod val="50000"/>
                </a:schemeClr>
              </a:solidFill>
            </a:endParaRPr>
          </a:p>
        </p:txBody>
      </p:sp>
      <p:sp>
        <p:nvSpPr>
          <p:cNvPr id="23" name="TextBox 22">
            <a:extLst>
              <a:ext uri="{FF2B5EF4-FFF2-40B4-BE49-F238E27FC236}">
                <a16:creationId xmlns:a16="http://schemas.microsoft.com/office/drawing/2014/main" id="{C59D057E-B866-5241-A440-8E01C9C679A9}"/>
              </a:ext>
            </a:extLst>
          </p:cNvPr>
          <p:cNvSpPr txBox="1"/>
          <p:nvPr/>
        </p:nvSpPr>
        <p:spPr>
          <a:xfrm>
            <a:off x="60959" y="879572"/>
            <a:ext cx="2719014" cy="261610"/>
          </a:xfrm>
          <a:prstGeom prst="rect">
            <a:avLst/>
          </a:prstGeom>
          <a:noFill/>
        </p:spPr>
        <p:txBody>
          <a:bodyPr wrap="none" rtlCol="0">
            <a:spAutoFit/>
          </a:bodyPr>
          <a:lstStyle/>
          <a:p>
            <a:r>
              <a:rPr lang="en-MY" sz="1100" u="sng" dirty="0">
                <a:solidFill>
                  <a:srgbClr val="002060"/>
                </a:solidFill>
                <a:latin typeface="Calibri" panose="020F0502020204030204" pitchFamily="34" charset="0"/>
                <a:cs typeface="Calibri" panose="020F0502020204030204" pitchFamily="34" charset="0"/>
              </a:rPr>
              <a:t>PROPOSED BLOCK DIAGRAM &amp; FLOWCHART</a:t>
            </a:r>
            <a:endParaRPr lang="en-US" sz="1100"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1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7</a:t>
            </a:fld>
            <a:endParaRPr lang="en-US" sz="1400"/>
          </a:p>
        </p:txBody>
      </p:sp>
      <p:sp>
        <p:nvSpPr>
          <p:cNvPr id="43" name="Rectangle 42">
            <a:extLst>
              <a:ext uri="{FF2B5EF4-FFF2-40B4-BE49-F238E27FC236}">
                <a16:creationId xmlns:a16="http://schemas.microsoft.com/office/drawing/2014/main" id="{6C9DD414-DF86-6843-8DEC-F7E8675B2F5D}"/>
              </a:ext>
            </a:extLst>
          </p:cNvPr>
          <p:cNvSpPr/>
          <p:nvPr/>
        </p:nvSpPr>
        <p:spPr>
          <a:xfrm>
            <a:off x="429935" y="998452"/>
            <a:ext cx="11356781" cy="457689"/>
          </a:xfrm>
          <a:prstGeom prst="rect">
            <a:avLst/>
          </a:prstGeom>
        </p:spPr>
        <p:txBody>
          <a:bodyPr wrap="square">
            <a:spAutoFit/>
          </a:bodyPr>
          <a:lstStyle/>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Flowchart</a:t>
            </a:r>
            <a:endParaRPr lang="en-MY" dirty="0">
              <a:solidFill>
                <a:srgbClr val="002060"/>
              </a:solidFill>
              <a:latin typeface="Times New Roman" panose="02020603050405020304" pitchFamily="18" charset="0"/>
              <a:ea typeface="Times New Roman" panose="02020603050405020304" pitchFamily="18" charset="0"/>
            </a:endParaRPr>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1</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4" name="Diamond 23">
            <a:extLst>
              <a:ext uri="{FF2B5EF4-FFF2-40B4-BE49-F238E27FC236}">
                <a16:creationId xmlns:a16="http://schemas.microsoft.com/office/drawing/2014/main" id="{321194C7-860B-574B-8CEC-9816D0E72EA9}"/>
              </a:ext>
            </a:extLst>
          </p:cNvPr>
          <p:cNvSpPr/>
          <p:nvPr/>
        </p:nvSpPr>
        <p:spPr>
          <a:xfrm>
            <a:off x="9179560" y="3192485"/>
            <a:ext cx="2174240" cy="857534"/>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Connect to </a:t>
            </a:r>
            <a:r>
              <a:rPr lang="en-US" sz="1400" dirty="0" err="1">
                <a:solidFill>
                  <a:srgbClr val="002060"/>
                </a:solidFill>
              </a:rPr>
              <a:t>WiFi</a:t>
            </a:r>
            <a:endParaRPr lang="en-US" sz="1400" dirty="0">
              <a:solidFill>
                <a:srgbClr val="002060"/>
              </a:solidFill>
            </a:endParaRPr>
          </a:p>
        </p:txBody>
      </p:sp>
      <p:sp>
        <p:nvSpPr>
          <p:cNvPr id="21" name="Oval 20">
            <a:extLst>
              <a:ext uri="{FF2B5EF4-FFF2-40B4-BE49-F238E27FC236}">
                <a16:creationId xmlns:a16="http://schemas.microsoft.com/office/drawing/2014/main" id="{C60C2788-8C15-7D48-8886-D2E6DD7D66CD}"/>
              </a:ext>
            </a:extLst>
          </p:cNvPr>
          <p:cNvSpPr/>
          <p:nvPr/>
        </p:nvSpPr>
        <p:spPr>
          <a:xfrm>
            <a:off x="9618498" y="713748"/>
            <a:ext cx="1296364" cy="5472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Start</a:t>
            </a:r>
          </a:p>
        </p:txBody>
      </p:sp>
      <p:sp>
        <p:nvSpPr>
          <p:cNvPr id="26" name="Rectangle 25">
            <a:extLst>
              <a:ext uri="{FF2B5EF4-FFF2-40B4-BE49-F238E27FC236}">
                <a16:creationId xmlns:a16="http://schemas.microsoft.com/office/drawing/2014/main" id="{A24F00B3-772D-2548-A1B5-433D39A447CF}"/>
              </a:ext>
            </a:extLst>
          </p:cNvPr>
          <p:cNvSpPr/>
          <p:nvPr/>
        </p:nvSpPr>
        <p:spPr>
          <a:xfrm>
            <a:off x="6661611" y="4316172"/>
            <a:ext cx="2988478" cy="8071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Block Diagram</a:t>
            </a:r>
          </a:p>
          <a:p>
            <a:pPr algn="ctr"/>
            <a:r>
              <a:rPr lang="en-US" sz="1400" dirty="0">
                <a:solidFill>
                  <a:srgbClr val="002060"/>
                </a:solidFill>
              </a:rPr>
              <a:t>Microcontroller;</a:t>
            </a:r>
          </a:p>
          <a:p>
            <a:pPr algn="ctr"/>
            <a:r>
              <a:rPr lang="en-US" sz="1400" dirty="0">
                <a:solidFill>
                  <a:srgbClr val="002060"/>
                </a:solidFill>
              </a:rPr>
              <a:t>Input: Temperature, Humidity, </a:t>
            </a:r>
            <a:r>
              <a:rPr lang="en-US" sz="1400" dirty="0" err="1">
                <a:solidFill>
                  <a:srgbClr val="002060"/>
                </a:solidFill>
              </a:rPr>
              <a:t>RacklD</a:t>
            </a:r>
            <a:endParaRPr lang="en-US" sz="1400" dirty="0">
              <a:solidFill>
                <a:srgbClr val="002060"/>
              </a:solidFill>
            </a:endParaRPr>
          </a:p>
        </p:txBody>
      </p:sp>
      <p:cxnSp>
        <p:nvCxnSpPr>
          <p:cNvPr id="23" name="Straight Arrow Connector 22">
            <a:extLst>
              <a:ext uri="{FF2B5EF4-FFF2-40B4-BE49-F238E27FC236}">
                <a16:creationId xmlns:a16="http://schemas.microsoft.com/office/drawing/2014/main" id="{56CA79AD-6FAB-A64C-B8D5-06B80030D4F7}"/>
              </a:ext>
            </a:extLst>
          </p:cNvPr>
          <p:cNvCxnSpPr>
            <a:cxnSpLocks/>
          </p:cNvCxnSpPr>
          <p:nvPr/>
        </p:nvCxnSpPr>
        <p:spPr>
          <a:xfrm>
            <a:off x="10259946" y="1305853"/>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id="{8F2AC46F-60FB-CF43-9CC5-4CB9C65298B5}"/>
              </a:ext>
            </a:extLst>
          </p:cNvPr>
          <p:cNvSpPr/>
          <p:nvPr/>
        </p:nvSpPr>
        <p:spPr>
          <a:xfrm>
            <a:off x="9178802" y="1805684"/>
            <a:ext cx="2174240" cy="848803"/>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Initialize DHT11</a:t>
            </a:r>
          </a:p>
        </p:txBody>
      </p:sp>
      <p:cxnSp>
        <p:nvCxnSpPr>
          <p:cNvPr id="31" name="Straight Arrow Connector 30">
            <a:extLst>
              <a:ext uri="{FF2B5EF4-FFF2-40B4-BE49-F238E27FC236}">
                <a16:creationId xmlns:a16="http://schemas.microsoft.com/office/drawing/2014/main" id="{3B706781-77E3-594D-B1B7-4D9C0F0B024D}"/>
              </a:ext>
            </a:extLst>
          </p:cNvPr>
          <p:cNvCxnSpPr>
            <a:cxnSpLocks/>
          </p:cNvCxnSpPr>
          <p:nvPr/>
        </p:nvCxnSpPr>
        <p:spPr>
          <a:xfrm>
            <a:off x="10266680" y="2695385"/>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739DF0-BA2D-BF44-AF8B-181CD9ABF4A6}"/>
              </a:ext>
            </a:extLst>
          </p:cNvPr>
          <p:cNvCxnSpPr>
            <a:cxnSpLocks/>
            <a:endCxn id="24" idx="1"/>
          </p:cNvCxnSpPr>
          <p:nvPr/>
        </p:nvCxnSpPr>
        <p:spPr>
          <a:xfrm>
            <a:off x="8853501" y="3618068"/>
            <a:ext cx="326059" cy="31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F18A91-767C-BF49-952B-65E1F1400E07}"/>
              </a:ext>
            </a:extLst>
          </p:cNvPr>
          <p:cNvCxnSpPr>
            <a:cxnSpLocks/>
          </p:cNvCxnSpPr>
          <p:nvPr/>
        </p:nvCxnSpPr>
        <p:spPr>
          <a:xfrm>
            <a:off x="8853501" y="2938586"/>
            <a:ext cx="1377356" cy="36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9287A2-6D30-3948-826F-9C4DB1A82157}"/>
              </a:ext>
            </a:extLst>
          </p:cNvPr>
          <p:cNvCxnSpPr>
            <a:cxnSpLocks/>
          </p:cNvCxnSpPr>
          <p:nvPr/>
        </p:nvCxnSpPr>
        <p:spPr>
          <a:xfrm>
            <a:off x="8863179" y="2928998"/>
            <a:ext cx="0" cy="6922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2F42BA-896A-684A-BA1F-C73713CD39F5}"/>
              </a:ext>
            </a:extLst>
          </p:cNvPr>
          <p:cNvCxnSpPr>
            <a:cxnSpLocks/>
          </p:cNvCxnSpPr>
          <p:nvPr/>
        </p:nvCxnSpPr>
        <p:spPr>
          <a:xfrm>
            <a:off x="10263229" y="4093618"/>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F8D3D1F-F9CC-9A4A-B8FC-FD5333B65E0D}"/>
              </a:ext>
            </a:extLst>
          </p:cNvPr>
          <p:cNvSpPr/>
          <p:nvPr/>
        </p:nvSpPr>
        <p:spPr>
          <a:xfrm>
            <a:off x="9611764" y="5675558"/>
            <a:ext cx="1296364" cy="5472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End</a:t>
            </a:r>
          </a:p>
        </p:txBody>
      </p:sp>
      <p:cxnSp>
        <p:nvCxnSpPr>
          <p:cNvPr id="40" name="Straight Arrow Connector 39">
            <a:extLst>
              <a:ext uri="{FF2B5EF4-FFF2-40B4-BE49-F238E27FC236}">
                <a16:creationId xmlns:a16="http://schemas.microsoft.com/office/drawing/2014/main" id="{014E3164-18EE-5946-832F-A77518E4FEDD}"/>
              </a:ext>
            </a:extLst>
          </p:cNvPr>
          <p:cNvCxnSpPr>
            <a:cxnSpLocks/>
          </p:cNvCxnSpPr>
          <p:nvPr/>
        </p:nvCxnSpPr>
        <p:spPr>
          <a:xfrm>
            <a:off x="10266680" y="5178052"/>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0F9C93-3A86-484F-B4A2-994834B05035}"/>
              </a:ext>
            </a:extLst>
          </p:cNvPr>
          <p:cNvCxnSpPr>
            <a:cxnSpLocks/>
          </p:cNvCxnSpPr>
          <p:nvPr/>
        </p:nvCxnSpPr>
        <p:spPr>
          <a:xfrm>
            <a:off x="8853501" y="2225625"/>
            <a:ext cx="31638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6FF9ACA-5370-C443-8142-7810FF06632A}"/>
              </a:ext>
            </a:extLst>
          </p:cNvPr>
          <p:cNvCxnSpPr>
            <a:cxnSpLocks/>
          </p:cNvCxnSpPr>
          <p:nvPr/>
        </p:nvCxnSpPr>
        <p:spPr>
          <a:xfrm>
            <a:off x="8853501" y="1546654"/>
            <a:ext cx="13676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894C2E-B978-6846-ADDA-B9BB3BD1E150}"/>
              </a:ext>
            </a:extLst>
          </p:cNvPr>
          <p:cNvCxnSpPr>
            <a:cxnSpLocks/>
          </p:cNvCxnSpPr>
          <p:nvPr/>
        </p:nvCxnSpPr>
        <p:spPr>
          <a:xfrm>
            <a:off x="8853501" y="1533371"/>
            <a:ext cx="0" cy="6922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F2B29E2-CF9F-9146-A15C-A4AB2792A53A}"/>
              </a:ext>
            </a:extLst>
          </p:cNvPr>
          <p:cNvSpPr txBox="1"/>
          <p:nvPr/>
        </p:nvSpPr>
        <p:spPr>
          <a:xfrm>
            <a:off x="10266679" y="4062041"/>
            <a:ext cx="272832" cy="307777"/>
          </a:xfrm>
          <a:prstGeom prst="rect">
            <a:avLst/>
          </a:prstGeom>
          <a:noFill/>
        </p:spPr>
        <p:txBody>
          <a:bodyPr wrap="none" rtlCol="0">
            <a:spAutoFit/>
          </a:bodyPr>
          <a:lstStyle/>
          <a:p>
            <a:r>
              <a:rPr lang="en-US" sz="1400" dirty="0">
                <a:solidFill>
                  <a:srgbClr val="002060"/>
                </a:solidFill>
              </a:rPr>
              <a:t>T</a:t>
            </a:r>
          </a:p>
        </p:txBody>
      </p:sp>
      <p:sp>
        <p:nvSpPr>
          <p:cNvPr id="48" name="TextBox 47">
            <a:extLst>
              <a:ext uri="{FF2B5EF4-FFF2-40B4-BE49-F238E27FC236}">
                <a16:creationId xmlns:a16="http://schemas.microsoft.com/office/drawing/2014/main" id="{E3414CC4-10C3-D54B-AC78-B529A644E5E7}"/>
              </a:ext>
            </a:extLst>
          </p:cNvPr>
          <p:cNvSpPr txBox="1"/>
          <p:nvPr/>
        </p:nvSpPr>
        <p:spPr>
          <a:xfrm>
            <a:off x="10239777" y="2630809"/>
            <a:ext cx="272832" cy="307777"/>
          </a:xfrm>
          <a:prstGeom prst="rect">
            <a:avLst/>
          </a:prstGeom>
          <a:noFill/>
        </p:spPr>
        <p:txBody>
          <a:bodyPr wrap="none" rtlCol="0">
            <a:spAutoFit/>
          </a:bodyPr>
          <a:lstStyle/>
          <a:p>
            <a:r>
              <a:rPr lang="en-US" sz="1400" dirty="0">
                <a:solidFill>
                  <a:srgbClr val="002060"/>
                </a:solidFill>
              </a:rPr>
              <a:t>T</a:t>
            </a:r>
          </a:p>
        </p:txBody>
      </p:sp>
      <p:sp>
        <p:nvSpPr>
          <p:cNvPr id="49" name="TextBox 48">
            <a:extLst>
              <a:ext uri="{FF2B5EF4-FFF2-40B4-BE49-F238E27FC236}">
                <a16:creationId xmlns:a16="http://schemas.microsoft.com/office/drawing/2014/main" id="{E0595475-2C02-1F47-9A85-272E9E585655}"/>
              </a:ext>
            </a:extLst>
          </p:cNvPr>
          <p:cNvSpPr txBox="1"/>
          <p:nvPr/>
        </p:nvSpPr>
        <p:spPr>
          <a:xfrm>
            <a:off x="8888338" y="3310291"/>
            <a:ext cx="266420" cy="307777"/>
          </a:xfrm>
          <a:prstGeom prst="rect">
            <a:avLst/>
          </a:prstGeom>
          <a:noFill/>
        </p:spPr>
        <p:txBody>
          <a:bodyPr wrap="none" rtlCol="0">
            <a:spAutoFit/>
          </a:bodyPr>
          <a:lstStyle/>
          <a:p>
            <a:r>
              <a:rPr lang="en-US" sz="1400" dirty="0"/>
              <a:t>F</a:t>
            </a:r>
          </a:p>
        </p:txBody>
      </p:sp>
      <p:sp>
        <p:nvSpPr>
          <p:cNvPr id="51" name="TextBox 50">
            <a:extLst>
              <a:ext uri="{FF2B5EF4-FFF2-40B4-BE49-F238E27FC236}">
                <a16:creationId xmlns:a16="http://schemas.microsoft.com/office/drawing/2014/main" id="{C3D10BEB-3DD7-2B40-86A8-B9425B863E95}"/>
              </a:ext>
            </a:extLst>
          </p:cNvPr>
          <p:cNvSpPr txBox="1"/>
          <p:nvPr/>
        </p:nvSpPr>
        <p:spPr>
          <a:xfrm>
            <a:off x="8926704" y="1935889"/>
            <a:ext cx="266420" cy="307777"/>
          </a:xfrm>
          <a:prstGeom prst="rect">
            <a:avLst/>
          </a:prstGeom>
          <a:noFill/>
        </p:spPr>
        <p:txBody>
          <a:bodyPr wrap="none" rtlCol="0">
            <a:spAutoFit/>
          </a:bodyPr>
          <a:lstStyle/>
          <a:p>
            <a:r>
              <a:rPr lang="en-US" sz="1400" dirty="0"/>
              <a:t>F</a:t>
            </a:r>
          </a:p>
        </p:txBody>
      </p:sp>
      <p:sp>
        <p:nvSpPr>
          <p:cNvPr id="52" name="Oval 51">
            <a:extLst>
              <a:ext uri="{FF2B5EF4-FFF2-40B4-BE49-F238E27FC236}">
                <a16:creationId xmlns:a16="http://schemas.microsoft.com/office/drawing/2014/main" id="{58104325-9749-FF45-B030-69BF0847FCB8}"/>
              </a:ext>
            </a:extLst>
          </p:cNvPr>
          <p:cNvSpPr/>
          <p:nvPr/>
        </p:nvSpPr>
        <p:spPr>
          <a:xfrm>
            <a:off x="4216051" y="455873"/>
            <a:ext cx="1132366" cy="4041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Start</a:t>
            </a:r>
          </a:p>
        </p:txBody>
      </p:sp>
      <p:sp>
        <p:nvSpPr>
          <p:cNvPr id="55" name="Diamond 54">
            <a:extLst>
              <a:ext uri="{FF2B5EF4-FFF2-40B4-BE49-F238E27FC236}">
                <a16:creationId xmlns:a16="http://schemas.microsoft.com/office/drawing/2014/main" id="{BBDA3F07-EB1A-C142-929F-4DEBCCE60420}"/>
              </a:ext>
            </a:extLst>
          </p:cNvPr>
          <p:cNvSpPr/>
          <p:nvPr/>
        </p:nvSpPr>
        <p:spPr>
          <a:xfrm>
            <a:off x="3462980" y="1124573"/>
            <a:ext cx="2695850" cy="60917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Install &amp; execute XAMPP</a:t>
            </a:r>
          </a:p>
        </p:txBody>
      </p:sp>
      <p:cxnSp>
        <p:nvCxnSpPr>
          <p:cNvPr id="56" name="Straight Arrow Connector 55">
            <a:extLst>
              <a:ext uri="{FF2B5EF4-FFF2-40B4-BE49-F238E27FC236}">
                <a16:creationId xmlns:a16="http://schemas.microsoft.com/office/drawing/2014/main" id="{20617864-C2D0-5D42-8BDD-3110249CB048}"/>
              </a:ext>
            </a:extLst>
          </p:cNvPr>
          <p:cNvCxnSpPr>
            <a:cxnSpLocks/>
          </p:cNvCxnSpPr>
          <p:nvPr/>
        </p:nvCxnSpPr>
        <p:spPr>
          <a:xfrm>
            <a:off x="3265652" y="958129"/>
            <a:ext cx="15064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07BC97E-3BD0-C843-BD7B-33567C8F59A5}"/>
              </a:ext>
            </a:extLst>
          </p:cNvPr>
          <p:cNvCxnSpPr>
            <a:cxnSpLocks/>
          </p:cNvCxnSpPr>
          <p:nvPr/>
        </p:nvCxnSpPr>
        <p:spPr>
          <a:xfrm>
            <a:off x="3287564" y="958129"/>
            <a:ext cx="0" cy="46893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6580814-2B52-5943-865C-B64B2D770710}"/>
              </a:ext>
            </a:extLst>
          </p:cNvPr>
          <p:cNvSpPr txBox="1"/>
          <p:nvPr/>
        </p:nvSpPr>
        <p:spPr>
          <a:xfrm>
            <a:off x="4790736" y="1709772"/>
            <a:ext cx="272832" cy="307777"/>
          </a:xfrm>
          <a:prstGeom prst="rect">
            <a:avLst/>
          </a:prstGeom>
          <a:noFill/>
        </p:spPr>
        <p:txBody>
          <a:bodyPr wrap="none" rtlCol="0">
            <a:spAutoFit/>
          </a:bodyPr>
          <a:lstStyle/>
          <a:p>
            <a:r>
              <a:rPr lang="en-US" sz="1400" b="1" dirty="0">
                <a:solidFill>
                  <a:srgbClr val="002060"/>
                </a:solidFill>
              </a:rPr>
              <a:t>T</a:t>
            </a:r>
          </a:p>
        </p:txBody>
      </p:sp>
      <p:sp>
        <p:nvSpPr>
          <p:cNvPr id="59" name="TextBox 58">
            <a:extLst>
              <a:ext uri="{FF2B5EF4-FFF2-40B4-BE49-F238E27FC236}">
                <a16:creationId xmlns:a16="http://schemas.microsoft.com/office/drawing/2014/main" id="{036CC745-7FFA-A849-BA90-8E5212B4B53C}"/>
              </a:ext>
            </a:extLst>
          </p:cNvPr>
          <p:cNvSpPr txBox="1"/>
          <p:nvPr/>
        </p:nvSpPr>
        <p:spPr>
          <a:xfrm>
            <a:off x="3506609" y="1119286"/>
            <a:ext cx="266420" cy="307777"/>
          </a:xfrm>
          <a:prstGeom prst="rect">
            <a:avLst/>
          </a:prstGeom>
          <a:noFill/>
        </p:spPr>
        <p:txBody>
          <a:bodyPr wrap="none" rtlCol="0">
            <a:spAutoFit/>
          </a:bodyPr>
          <a:lstStyle/>
          <a:p>
            <a:r>
              <a:rPr lang="en-US" sz="1400" b="1" dirty="0"/>
              <a:t>F</a:t>
            </a:r>
          </a:p>
        </p:txBody>
      </p:sp>
      <p:sp>
        <p:nvSpPr>
          <p:cNvPr id="61" name="Rectangle 60">
            <a:extLst>
              <a:ext uri="{FF2B5EF4-FFF2-40B4-BE49-F238E27FC236}">
                <a16:creationId xmlns:a16="http://schemas.microsoft.com/office/drawing/2014/main" id="{38112B7E-D6B0-614D-9DE9-1F74B515AB5E}"/>
              </a:ext>
            </a:extLst>
          </p:cNvPr>
          <p:cNvSpPr/>
          <p:nvPr/>
        </p:nvSpPr>
        <p:spPr>
          <a:xfrm>
            <a:off x="3653761" y="2014670"/>
            <a:ext cx="2371445" cy="4453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Database:</a:t>
            </a:r>
            <a:r>
              <a:rPr lang="en-US" sz="1400" b="1" dirty="0">
                <a:solidFill>
                  <a:srgbClr val="002060"/>
                </a:solidFill>
              </a:rPr>
              <a:t> </a:t>
            </a:r>
            <a:r>
              <a:rPr lang="en-US" sz="1400" b="1" dirty="0" err="1">
                <a:solidFill>
                  <a:srgbClr val="002060"/>
                </a:solidFill>
              </a:rPr>
              <a:t>datacenters_ctivities</a:t>
            </a:r>
            <a:endParaRPr lang="en-US" sz="1400" b="1" dirty="0">
              <a:solidFill>
                <a:srgbClr val="002060"/>
              </a:solidFill>
            </a:endParaRPr>
          </a:p>
        </p:txBody>
      </p:sp>
      <p:sp>
        <p:nvSpPr>
          <p:cNvPr id="62" name="Rectangle 61">
            <a:extLst>
              <a:ext uri="{FF2B5EF4-FFF2-40B4-BE49-F238E27FC236}">
                <a16:creationId xmlns:a16="http://schemas.microsoft.com/office/drawing/2014/main" id="{882C1222-3FAD-944B-A0D8-04F077397A67}"/>
              </a:ext>
            </a:extLst>
          </p:cNvPr>
          <p:cNvSpPr/>
          <p:nvPr/>
        </p:nvSpPr>
        <p:spPr>
          <a:xfrm>
            <a:off x="3668111" y="2732268"/>
            <a:ext cx="2371447" cy="369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Table: </a:t>
            </a:r>
            <a:r>
              <a:rPr lang="en-US" sz="1400" b="1" dirty="0">
                <a:solidFill>
                  <a:srgbClr val="002060"/>
                </a:solidFill>
              </a:rPr>
              <a:t>room_dc230</a:t>
            </a:r>
          </a:p>
        </p:txBody>
      </p:sp>
      <p:cxnSp>
        <p:nvCxnSpPr>
          <p:cNvPr id="63" name="Straight Connector 62">
            <a:extLst>
              <a:ext uri="{FF2B5EF4-FFF2-40B4-BE49-F238E27FC236}">
                <a16:creationId xmlns:a16="http://schemas.microsoft.com/office/drawing/2014/main" id="{1DE8D405-884A-AE42-9C31-359F8BF3EE9F}"/>
              </a:ext>
            </a:extLst>
          </p:cNvPr>
          <p:cNvCxnSpPr>
            <a:cxnSpLocks/>
          </p:cNvCxnSpPr>
          <p:nvPr/>
        </p:nvCxnSpPr>
        <p:spPr>
          <a:xfrm>
            <a:off x="3265652" y="1418192"/>
            <a:ext cx="24095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3D0ADEC-1B35-9C47-B139-A311AD6FF85B}"/>
              </a:ext>
            </a:extLst>
          </p:cNvPr>
          <p:cNvSpPr/>
          <p:nvPr/>
        </p:nvSpPr>
        <p:spPr>
          <a:xfrm>
            <a:off x="3653761" y="3439898"/>
            <a:ext cx="2385800" cy="369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Fields</a:t>
            </a:r>
            <a:r>
              <a:rPr lang="en-US" sz="1400" b="1" dirty="0">
                <a:solidFill>
                  <a:srgbClr val="002060"/>
                </a:solidFill>
              </a:rPr>
              <a:t>: id, </a:t>
            </a:r>
            <a:r>
              <a:rPr lang="en-US" sz="1400" b="1" dirty="0" err="1">
                <a:solidFill>
                  <a:srgbClr val="002060"/>
                </a:solidFill>
              </a:rPr>
              <a:t>timeIndateIn</a:t>
            </a:r>
            <a:r>
              <a:rPr lang="en-US" sz="1400" b="1" dirty="0">
                <a:solidFill>
                  <a:srgbClr val="002060"/>
                </a:solidFill>
              </a:rPr>
              <a:t>, </a:t>
            </a:r>
            <a:r>
              <a:rPr lang="en-US" sz="1400" b="1" dirty="0" err="1">
                <a:solidFill>
                  <a:srgbClr val="002060"/>
                </a:solidFill>
              </a:rPr>
              <a:t>rackID</a:t>
            </a:r>
            <a:r>
              <a:rPr lang="en-US" sz="1400" b="1" dirty="0">
                <a:solidFill>
                  <a:srgbClr val="002060"/>
                </a:solidFill>
              </a:rPr>
              <a:t>, temp, humid, status</a:t>
            </a:r>
          </a:p>
        </p:txBody>
      </p:sp>
      <p:cxnSp>
        <p:nvCxnSpPr>
          <p:cNvPr id="66" name="Straight Arrow Connector 65">
            <a:extLst>
              <a:ext uri="{FF2B5EF4-FFF2-40B4-BE49-F238E27FC236}">
                <a16:creationId xmlns:a16="http://schemas.microsoft.com/office/drawing/2014/main" id="{C893E299-F2AC-004D-92D4-A7BC75CDD2E3}"/>
              </a:ext>
            </a:extLst>
          </p:cNvPr>
          <p:cNvCxnSpPr>
            <a:cxnSpLocks/>
          </p:cNvCxnSpPr>
          <p:nvPr/>
        </p:nvCxnSpPr>
        <p:spPr>
          <a:xfrm>
            <a:off x="4817639" y="1733115"/>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72A51DA-252D-3341-8695-651D57B72B23}"/>
              </a:ext>
            </a:extLst>
          </p:cNvPr>
          <p:cNvCxnSpPr>
            <a:cxnSpLocks/>
          </p:cNvCxnSpPr>
          <p:nvPr/>
        </p:nvCxnSpPr>
        <p:spPr>
          <a:xfrm>
            <a:off x="4817639" y="2467406"/>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088F76A-39C7-4747-A935-6AD5DCC40E47}"/>
              </a:ext>
            </a:extLst>
          </p:cNvPr>
          <p:cNvCxnSpPr>
            <a:cxnSpLocks/>
          </p:cNvCxnSpPr>
          <p:nvPr/>
        </p:nvCxnSpPr>
        <p:spPr>
          <a:xfrm>
            <a:off x="4835872" y="3123329"/>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7950DC5-116C-A44C-B892-FB605D33BB58}"/>
              </a:ext>
            </a:extLst>
          </p:cNvPr>
          <p:cNvCxnSpPr>
            <a:cxnSpLocks/>
          </p:cNvCxnSpPr>
          <p:nvPr/>
        </p:nvCxnSpPr>
        <p:spPr>
          <a:xfrm>
            <a:off x="4792549" y="864994"/>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Diamond 71">
            <a:extLst>
              <a:ext uri="{FF2B5EF4-FFF2-40B4-BE49-F238E27FC236}">
                <a16:creationId xmlns:a16="http://schemas.microsoft.com/office/drawing/2014/main" id="{F40DA126-9F3A-F240-AF84-8A7EEDF1A305}"/>
              </a:ext>
            </a:extLst>
          </p:cNvPr>
          <p:cNvSpPr/>
          <p:nvPr/>
        </p:nvSpPr>
        <p:spPr>
          <a:xfrm>
            <a:off x="3526433" y="4150266"/>
            <a:ext cx="2675600" cy="701013"/>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Insert Data Manually</a:t>
            </a:r>
          </a:p>
        </p:txBody>
      </p:sp>
      <p:cxnSp>
        <p:nvCxnSpPr>
          <p:cNvPr id="73" name="Straight Arrow Connector 72">
            <a:extLst>
              <a:ext uri="{FF2B5EF4-FFF2-40B4-BE49-F238E27FC236}">
                <a16:creationId xmlns:a16="http://schemas.microsoft.com/office/drawing/2014/main" id="{710CFFC0-FDC1-EF48-B60F-14392D115215}"/>
              </a:ext>
            </a:extLst>
          </p:cNvPr>
          <p:cNvCxnSpPr>
            <a:cxnSpLocks/>
          </p:cNvCxnSpPr>
          <p:nvPr/>
        </p:nvCxnSpPr>
        <p:spPr>
          <a:xfrm>
            <a:off x="4864233" y="3842340"/>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D3E6EB-3F6A-C246-8AEB-3564E9CAF7F1}"/>
              </a:ext>
            </a:extLst>
          </p:cNvPr>
          <p:cNvSpPr/>
          <p:nvPr/>
        </p:nvSpPr>
        <p:spPr>
          <a:xfrm>
            <a:off x="4345136" y="6444381"/>
            <a:ext cx="1132366" cy="4041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End</a:t>
            </a:r>
          </a:p>
        </p:txBody>
      </p:sp>
      <p:cxnSp>
        <p:nvCxnSpPr>
          <p:cNvPr id="77" name="Straight Arrow Connector 76">
            <a:extLst>
              <a:ext uri="{FF2B5EF4-FFF2-40B4-BE49-F238E27FC236}">
                <a16:creationId xmlns:a16="http://schemas.microsoft.com/office/drawing/2014/main" id="{66BE69EC-BA36-E14D-97BE-D83EA3166580}"/>
              </a:ext>
            </a:extLst>
          </p:cNvPr>
          <p:cNvCxnSpPr>
            <a:cxnSpLocks/>
          </p:cNvCxnSpPr>
          <p:nvPr/>
        </p:nvCxnSpPr>
        <p:spPr>
          <a:xfrm>
            <a:off x="4880836" y="4851279"/>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5BFD0F3-6E7C-394F-84EA-C35C9F7D1E4B}"/>
              </a:ext>
            </a:extLst>
          </p:cNvPr>
          <p:cNvCxnSpPr>
            <a:cxnSpLocks/>
          </p:cNvCxnSpPr>
          <p:nvPr/>
        </p:nvCxnSpPr>
        <p:spPr>
          <a:xfrm>
            <a:off x="3238368" y="3931663"/>
            <a:ext cx="15792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F80103-8F52-8744-9E70-282A36A62430}"/>
              </a:ext>
            </a:extLst>
          </p:cNvPr>
          <p:cNvCxnSpPr>
            <a:cxnSpLocks/>
          </p:cNvCxnSpPr>
          <p:nvPr/>
        </p:nvCxnSpPr>
        <p:spPr>
          <a:xfrm>
            <a:off x="3249062" y="3914775"/>
            <a:ext cx="0" cy="5985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580291C-6CD0-E84A-AB7A-D88550AD2725}"/>
              </a:ext>
            </a:extLst>
          </p:cNvPr>
          <p:cNvSpPr txBox="1"/>
          <p:nvPr/>
        </p:nvSpPr>
        <p:spPr>
          <a:xfrm>
            <a:off x="4893287" y="4801968"/>
            <a:ext cx="750526" cy="307777"/>
          </a:xfrm>
          <a:prstGeom prst="rect">
            <a:avLst/>
          </a:prstGeom>
          <a:noFill/>
        </p:spPr>
        <p:txBody>
          <a:bodyPr wrap="none" rtlCol="0">
            <a:spAutoFit/>
          </a:bodyPr>
          <a:lstStyle/>
          <a:p>
            <a:r>
              <a:rPr lang="en-US" sz="1400" b="1" dirty="0">
                <a:solidFill>
                  <a:srgbClr val="002060"/>
                </a:solidFill>
              </a:rPr>
              <a:t>Success</a:t>
            </a:r>
          </a:p>
        </p:txBody>
      </p:sp>
      <p:sp>
        <p:nvSpPr>
          <p:cNvPr id="82" name="TextBox 81">
            <a:extLst>
              <a:ext uri="{FF2B5EF4-FFF2-40B4-BE49-F238E27FC236}">
                <a16:creationId xmlns:a16="http://schemas.microsoft.com/office/drawing/2014/main" id="{251F8027-6910-E64A-A049-B64245D32E6C}"/>
              </a:ext>
            </a:extLst>
          </p:cNvPr>
          <p:cNvSpPr txBox="1"/>
          <p:nvPr/>
        </p:nvSpPr>
        <p:spPr>
          <a:xfrm>
            <a:off x="3265652" y="4230093"/>
            <a:ext cx="266420" cy="307777"/>
          </a:xfrm>
          <a:prstGeom prst="rect">
            <a:avLst/>
          </a:prstGeom>
          <a:noFill/>
        </p:spPr>
        <p:txBody>
          <a:bodyPr wrap="none" rtlCol="0">
            <a:spAutoFit/>
          </a:bodyPr>
          <a:lstStyle/>
          <a:p>
            <a:r>
              <a:rPr lang="en-US" sz="1400" b="1" dirty="0"/>
              <a:t>F</a:t>
            </a:r>
          </a:p>
        </p:txBody>
      </p:sp>
      <p:cxnSp>
        <p:nvCxnSpPr>
          <p:cNvPr id="83" name="Straight Connector 82">
            <a:extLst>
              <a:ext uri="{FF2B5EF4-FFF2-40B4-BE49-F238E27FC236}">
                <a16:creationId xmlns:a16="http://schemas.microsoft.com/office/drawing/2014/main" id="{49BEFF55-1B81-C748-BAFC-4AF21D3A7457}"/>
              </a:ext>
            </a:extLst>
          </p:cNvPr>
          <p:cNvCxnSpPr>
            <a:cxnSpLocks/>
          </p:cNvCxnSpPr>
          <p:nvPr/>
        </p:nvCxnSpPr>
        <p:spPr>
          <a:xfrm>
            <a:off x="3238368" y="4497469"/>
            <a:ext cx="2880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6" name="Diamond 85">
            <a:extLst>
              <a:ext uri="{FF2B5EF4-FFF2-40B4-BE49-F238E27FC236}">
                <a16:creationId xmlns:a16="http://schemas.microsoft.com/office/drawing/2014/main" id="{CCB1686C-0BDF-104A-9CCA-9AC784475D16}"/>
              </a:ext>
            </a:extLst>
          </p:cNvPr>
          <p:cNvSpPr/>
          <p:nvPr/>
        </p:nvSpPr>
        <p:spPr>
          <a:xfrm>
            <a:off x="2836981" y="5150602"/>
            <a:ext cx="4096445" cy="1050396"/>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Test </a:t>
            </a:r>
            <a:r>
              <a:rPr lang="en-US" sz="1400" b="1" dirty="0">
                <a:solidFill>
                  <a:srgbClr val="002060"/>
                </a:solidFill>
              </a:rPr>
              <a:t>.php </a:t>
            </a:r>
            <a:r>
              <a:rPr lang="en-US" sz="1400" dirty="0">
                <a:solidFill>
                  <a:srgbClr val="002060"/>
                </a:solidFill>
              </a:rPr>
              <a:t>by manually inject </a:t>
            </a:r>
            <a:r>
              <a:rPr lang="en-US" sz="1400" dirty="0" err="1">
                <a:solidFill>
                  <a:srgbClr val="002060"/>
                </a:solidFill>
              </a:rPr>
              <a:t>rackID</a:t>
            </a:r>
            <a:r>
              <a:rPr lang="en-US" sz="1400" dirty="0">
                <a:solidFill>
                  <a:srgbClr val="002060"/>
                </a:solidFill>
              </a:rPr>
              <a:t>, </a:t>
            </a:r>
            <a:r>
              <a:rPr lang="en-US" sz="1400" dirty="0" err="1">
                <a:solidFill>
                  <a:srgbClr val="002060"/>
                </a:solidFill>
              </a:rPr>
              <a:t>temp,humid</a:t>
            </a:r>
            <a:r>
              <a:rPr lang="en-US" sz="1400" dirty="0">
                <a:solidFill>
                  <a:srgbClr val="002060"/>
                </a:solidFill>
              </a:rPr>
              <a:t> &amp; status into database  </a:t>
            </a:r>
          </a:p>
        </p:txBody>
      </p:sp>
      <p:cxnSp>
        <p:nvCxnSpPr>
          <p:cNvPr id="87" name="Straight Arrow Connector 86">
            <a:extLst>
              <a:ext uri="{FF2B5EF4-FFF2-40B4-BE49-F238E27FC236}">
                <a16:creationId xmlns:a16="http://schemas.microsoft.com/office/drawing/2014/main" id="{106C8AC3-E605-0742-A1F6-EB0C482E276E}"/>
              </a:ext>
            </a:extLst>
          </p:cNvPr>
          <p:cNvCxnSpPr>
            <a:cxnSpLocks/>
          </p:cNvCxnSpPr>
          <p:nvPr/>
        </p:nvCxnSpPr>
        <p:spPr>
          <a:xfrm>
            <a:off x="4911319" y="6222795"/>
            <a:ext cx="0" cy="217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8697028-17B8-7F43-A90E-C42BDE5E5B9B}"/>
              </a:ext>
            </a:extLst>
          </p:cNvPr>
          <p:cNvCxnSpPr>
            <a:cxnSpLocks/>
          </p:cNvCxnSpPr>
          <p:nvPr/>
        </p:nvCxnSpPr>
        <p:spPr>
          <a:xfrm>
            <a:off x="2550499" y="4955856"/>
            <a:ext cx="2297623" cy="27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46284E-E38F-6344-A3AB-46C8E959ADCE}"/>
              </a:ext>
            </a:extLst>
          </p:cNvPr>
          <p:cNvCxnSpPr>
            <a:cxnSpLocks/>
          </p:cNvCxnSpPr>
          <p:nvPr/>
        </p:nvCxnSpPr>
        <p:spPr>
          <a:xfrm>
            <a:off x="2566235" y="4958620"/>
            <a:ext cx="0" cy="72836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F90EAA0-B0BC-0A4D-B136-56BDAEDCD8A0}"/>
              </a:ext>
            </a:extLst>
          </p:cNvPr>
          <p:cNvSpPr txBox="1"/>
          <p:nvPr/>
        </p:nvSpPr>
        <p:spPr>
          <a:xfrm>
            <a:off x="4907401" y="6147029"/>
            <a:ext cx="750526" cy="307777"/>
          </a:xfrm>
          <a:prstGeom prst="rect">
            <a:avLst/>
          </a:prstGeom>
          <a:noFill/>
        </p:spPr>
        <p:txBody>
          <a:bodyPr wrap="none" rtlCol="0">
            <a:spAutoFit/>
          </a:bodyPr>
          <a:lstStyle/>
          <a:p>
            <a:r>
              <a:rPr lang="en-US" sz="1400" b="1" dirty="0">
                <a:solidFill>
                  <a:srgbClr val="002060"/>
                </a:solidFill>
              </a:rPr>
              <a:t>Success</a:t>
            </a:r>
          </a:p>
        </p:txBody>
      </p:sp>
      <p:sp>
        <p:nvSpPr>
          <p:cNvPr id="91" name="TextBox 90">
            <a:extLst>
              <a:ext uri="{FF2B5EF4-FFF2-40B4-BE49-F238E27FC236}">
                <a16:creationId xmlns:a16="http://schemas.microsoft.com/office/drawing/2014/main" id="{78D8FFA0-2ADA-B94E-8778-1908943D6788}"/>
              </a:ext>
            </a:extLst>
          </p:cNvPr>
          <p:cNvSpPr txBox="1"/>
          <p:nvPr/>
        </p:nvSpPr>
        <p:spPr>
          <a:xfrm>
            <a:off x="2558813" y="5413130"/>
            <a:ext cx="439416" cy="307777"/>
          </a:xfrm>
          <a:prstGeom prst="rect">
            <a:avLst/>
          </a:prstGeom>
          <a:noFill/>
        </p:spPr>
        <p:txBody>
          <a:bodyPr wrap="none" rtlCol="0">
            <a:spAutoFit/>
          </a:bodyPr>
          <a:lstStyle/>
          <a:p>
            <a:r>
              <a:rPr lang="en-US" sz="1400" b="1" dirty="0"/>
              <a:t>Fail</a:t>
            </a:r>
          </a:p>
        </p:txBody>
      </p:sp>
      <p:cxnSp>
        <p:nvCxnSpPr>
          <p:cNvPr id="93" name="Straight Connector 92">
            <a:extLst>
              <a:ext uri="{FF2B5EF4-FFF2-40B4-BE49-F238E27FC236}">
                <a16:creationId xmlns:a16="http://schemas.microsoft.com/office/drawing/2014/main" id="{B131DCE0-4CB0-8E43-ADB5-1C0B19388F75}"/>
              </a:ext>
            </a:extLst>
          </p:cNvPr>
          <p:cNvCxnSpPr>
            <a:cxnSpLocks/>
          </p:cNvCxnSpPr>
          <p:nvPr/>
        </p:nvCxnSpPr>
        <p:spPr>
          <a:xfrm>
            <a:off x="2550499" y="5675558"/>
            <a:ext cx="2757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7FF93600-A397-9346-A075-64FECE5937AE}"/>
              </a:ext>
            </a:extLst>
          </p:cNvPr>
          <p:cNvSpPr/>
          <p:nvPr/>
        </p:nvSpPr>
        <p:spPr>
          <a:xfrm>
            <a:off x="250051" y="1168575"/>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8" name="TextBox 97">
            <a:extLst>
              <a:ext uri="{FF2B5EF4-FFF2-40B4-BE49-F238E27FC236}">
                <a16:creationId xmlns:a16="http://schemas.microsoft.com/office/drawing/2014/main" id="{2432DE23-66FB-B543-ADD9-196AB4ACF54A}"/>
              </a:ext>
            </a:extLst>
          </p:cNvPr>
          <p:cNvSpPr txBox="1"/>
          <p:nvPr/>
        </p:nvSpPr>
        <p:spPr>
          <a:xfrm>
            <a:off x="60959" y="879572"/>
            <a:ext cx="2719014" cy="261610"/>
          </a:xfrm>
          <a:prstGeom prst="rect">
            <a:avLst/>
          </a:prstGeom>
          <a:noFill/>
        </p:spPr>
        <p:txBody>
          <a:bodyPr wrap="none" rtlCol="0">
            <a:spAutoFit/>
          </a:bodyPr>
          <a:lstStyle/>
          <a:p>
            <a:r>
              <a:rPr lang="en-MY" sz="1100" u="sng" dirty="0">
                <a:solidFill>
                  <a:srgbClr val="002060"/>
                </a:solidFill>
                <a:latin typeface="Calibri" panose="020F0502020204030204" pitchFamily="34" charset="0"/>
                <a:cs typeface="Calibri" panose="020F0502020204030204" pitchFamily="34" charset="0"/>
              </a:rPr>
              <a:t>PROPOSED BLOCK DIAGRAM &amp; FLOWCHART</a:t>
            </a:r>
            <a:endParaRPr lang="en-US" sz="1100"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5746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8</a:t>
            </a:fld>
            <a:endParaRPr lang="en-US" sz="1400"/>
          </a:p>
        </p:txBody>
      </p:sp>
      <p:sp>
        <p:nvSpPr>
          <p:cNvPr id="43" name="Rectangle 42">
            <a:extLst>
              <a:ext uri="{FF2B5EF4-FFF2-40B4-BE49-F238E27FC236}">
                <a16:creationId xmlns:a16="http://schemas.microsoft.com/office/drawing/2014/main" id="{6C9DD414-DF86-6843-8DEC-F7E8675B2F5D}"/>
              </a:ext>
            </a:extLst>
          </p:cNvPr>
          <p:cNvSpPr/>
          <p:nvPr/>
        </p:nvSpPr>
        <p:spPr>
          <a:xfrm>
            <a:off x="429935" y="998452"/>
            <a:ext cx="11356781" cy="457689"/>
          </a:xfrm>
          <a:prstGeom prst="rect">
            <a:avLst/>
          </a:prstGeom>
        </p:spPr>
        <p:txBody>
          <a:bodyPr wrap="square">
            <a:spAutoFit/>
          </a:bodyPr>
          <a:lstStyle/>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Flowchart</a:t>
            </a:r>
            <a:endParaRPr lang="en-MY" dirty="0">
              <a:solidFill>
                <a:srgbClr val="002060"/>
              </a:solidFill>
              <a:latin typeface="Times New Roman" panose="02020603050405020304" pitchFamily="18" charset="0"/>
              <a:ea typeface="Times New Roman" panose="02020603050405020304" pitchFamily="18" charset="0"/>
            </a:endParaRPr>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1</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4" name="Diamond 23">
            <a:extLst>
              <a:ext uri="{FF2B5EF4-FFF2-40B4-BE49-F238E27FC236}">
                <a16:creationId xmlns:a16="http://schemas.microsoft.com/office/drawing/2014/main" id="{321194C7-860B-574B-8CEC-9816D0E72EA9}"/>
              </a:ext>
            </a:extLst>
          </p:cNvPr>
          <p:cNvSpPr/>
          <p:nvPr/>
        </p:nvSpPr>
        <p:spPr>
          <a:xfrm>
            <a:off x="9179560" y="3192485"/>
            <a:ext cx="2174240" cy="857534"/>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Connect to </a:t>
            </a:r>
            <a:r>
              <a:rPr lang="en-US" sz="1400" dirty="0" err="1">
                <a:solidFill>
                  <a:srgbClr val="002060"/>
                </a:solidFill>
              </a:rPr>
              <a:t>WiFi</a:t>
            </a:r>
            <a:endParaRPr lang="en-US" sz="1400" dirty="0">
              <a:solidFill>
                <a:srgbClr val="002060"/>
              </a:solidFill>
            </a:endParaRPr>
          </a:p>
        </p:txBody>
      </p:sp>
      <p:sp>
        <p:nvSpPr>
          <p:cNvPr id="21" name="Oval 20">
            <a:extLst>
              <a:ext uri="{FF2B5EF4-FFF2-40B4-BE49-F238E27FC236}">
                <a16:creationId xmlns:a16="http://schemas.microsoft.com/office/drawing/2014/main" id="{C60C2788-8C15-7D48-8886-D2E6DD7D66CD}"/>
              </a:ext>
            </a:extLst>
          </p:cNvPr>
          <p:cNvSpPr/>
          <p:nvPr/>
        </p:nvSpPr>
        <p:spPr>
          <a:xfrm>
            <a:off x="9618498" y="713748"/>
            <a:ext cx="1296364" cy="5472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Start</a:t>
            </a:r>
          </a:p>
        </p:txBody>
      </p:sp>
      <p:sp>
        <p:nvSpPr>
          <p:cNvPr id="26" name="Rectangle 25">
            <a:extLst>
              <a:ext uri="{FF2B5EF4-FFF2-40B4-BE49-F238E27FC236}">
                <a16:creationId xmlns:a16="http://schemas.microsoft.com/office/drawing/2014/main" id="{A24F00B3-772D-2548-A1B5-433D39A447CF}"/>
              </a:ext>
            </a:extLst>
          </p:cNvPr>
          <p:cNvSpPr/>
          <p:nvPr/>
        </p:nvSpPr>
        <p:spPr>
          <a:xfrm>
            <a:off x="9562497" y="4600452"/>
            <a:ext cx="1408365" cy="547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Save data in MySQL</a:t>
            </a:r>
          </a:p>
        </p:txBody>
      </p:sp>
      <p:cxnSp>
        <p:nvCxnSpPr>
          <p:cNvPr id="23" name="Straight Arrow Connector 22">
            <a:extLst>
              <a:ext uri="{FF2B5EF4-FFF2-40B4-BE49-F238E27FC236}">
                <a16:creationId xmlns:a16="http://schemas.microsoft.com/office/drawing/2014/main" id="{56CA79AD-6FAB-A64C-B8D5-06B80030D4F7}"/>
              </a:ext>
            </a:extLst>
          </p:cNvPr>
          <p:cNvCxnSpPr>
            <a:cxnSpLocks/>
          </p:cNvCxnSpPr>
          <p:nvPr/>
        </p:nvCxnSpPr>
        <p:spPr>
          <a:xfrm>
            <a:off x="10259946" y="1305853"/>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id="{8F2AC46F-60FB-CF43-9CC5-4CB9C65298B5}"/>
              </a:ext>
            </a:extLst>
          </p:cNvPr>
          <p:cNvSpPr/>
          <p:nvPr/>
        </p:nvSpPr>
        <p:spPr>
          <a:xfrm>
            <a:off x="9178802" y="1805684"/>
            <a:ext cx="2174240" cy="848803"/>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Initialize DHT11</a:t>
            </a:r>
          </a:p>
        </p:txBody>
      </p:sp>
      <p:cxnSp>
        <p:nvCxnSpPr>
          <p:cNvPr id="31" name="Straight Arrow Connector 30">
            <a:extLst>
              <a:ext uri="{FF2B5EF4-FFF2-40B4-BE49-F238E27FC236}">
                <a16:creationId xmlns:a16="http://schemas.microsoft.com/office/drawing/2014/main" id="{3B706781-77E3-594D-B1B7-4D9C0F0B024D}"/>
              </a:ext>
            </a:extLst>
          </p:cNvPr>
          <p:cNvCxnSpPr>
            <a:cxnSpLocks/>
          </p:cNvCxnSpPr>
          <p:nvPr/>
        </p:nvCxnSpPr>
        <p:spPr>
          <a:xfrm>
            <a:off x="10266680" y="2695385"/>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739DF0-BA2D-BF44-AF8B-181CD9ABF4A6}"/>
              </a:ext>
            </a:extLst>
          </p:cNvPr>
          <p:cNvCxnSpPr>
            <a:cxnSpLocks/>
            <a:endCxn id="24" idx="1"/>
          </p:cNvCxnSpPr>
          <p:nvPr/>
        </p:nvCxnSpPr>
        <p:spPr>
          <a:xfrm>
            <a:off x="8853501" y="3618068"/>
            <a:ext cx="326059" cy="31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F18A91-767C-BF49-952B-65E1F1400E07}"/>
              </a:ext>
            </a:extLst>
          </p:cNvPr>
          <p:cNvCxnSpPr>
            <a:cxnSpLocks/>
          </p:cNvCxnSpPr>
          <p:nvPr/>
        </p:nvCxnSpPr>
        <p:spPr>
          <a:xfrm>
            <a:off x="8853501" y="2938586"/>
            <a:ext cx="1377356" cy="36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9287A2-6D30-3948-826F-9C4DB1A82157}"/>
              </a:ext>
            </a:extLst>
          </p:cNvPr>
          <p:cNvCxnSpPr>
            <a:cxnSpLocks/>
          </p:cNvCxnSpPr>
          <p:nvPr/>
        </p:nvCxnSpPr>
        <p:spPr>
          <a:xfrm>
            <a:off x="8863179" y="2928998"/>
            <a:ext cx="0" cy="6922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2F42BA-896A-684A-BA1F-C73713CD39F5}"/>
              </a:ext>
            </a:extLst>
          </p:cNvPr>
          <p:cNvCxnSpPr>
            <a:cxnSpLocks/>
          </p:cNvCxnSpPr>
          <p:nvPr/>
        </p:nvCxnSpPr>
        <p:spPr>
          <a:xfrm>
            <a:off x="10263229" y="4093618"/>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F8D3D1F-F9CC-9A4A-B8FC-FD5333B65E0D}"/>
              </a:ext>
            </a:extLst>
          </p:cNvPr>
          <p:cNvSpPr/>
          <p:nvPr/>
        </p:nvSpPr>
        <p:spPr>
          <a:xfrm>
            <a:off x="9611764" y="5675558"/>
            <a:ext cx="1296364" cy="5472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End</a:t>
            </a:r>
          </a:p>
        </p:txBody>
      </p:sp>
      <p:cxnSp>
        <p:nvCxnSpPr>
          <p:cNvPr id="40" name="Straight Arrow Connector 39">
            <a:extLst>
              <a:ext uri="{FF2B5EF4-FFF2-40B4-BE49-F238E27FC236}">
                <a16:creationId xmlns:a16="http://schemas.microsoft.com/office/drawing/2014/main" id="{014E3164-18EE-5946-832F-A77518E4FEDD}"/>
              </a:ext>
            </a:extLst>
          </p:cNvPr>
          <p:cNvCxnSpPr>
            <a:cxnSpLocks/>
          </p:cNvCxnSpPr>
          <p:nvPr/>
        </p:nvCxnSpPr>
        <p:spPr>
          <a:xfrm>
            <a:off x="10266680" y="5178052"/>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0F9C93-3A86-484F-B4A2-994834B05035}"/>
              </a:ext>
            </a:extLst>
          </p:cNvPr>
          <p:cNvCxnSpPr>
            <a:cxnSpLocks/>
          </p:cNvCxnSpPr>
          <p:nvPr/>
        </p:nvCxnSpPr>
        <p:spPr>
          <a:xfrm>
            <a:off x="8853501" y="2225625"/>
            <a:ext cx="31638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6FF9ACA-5370-C443-8142-7810FF06632A}"/>
              </a:ext>
            </a:extLst>
          </p:cNvPr>
          <p:cNvCxnSpPr>
            <a:cxnSpLocks/>
          </p:cNvCxnSpPr>
          <p:nvPr/>
        </p:nvCxnSpPr>
        <p:spPr>
          <a:xfrm>
            <a:off x="8853501" y="1546654"/>
            <a:ext cx="13676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894C2E-B978-6846-ADDA-B9BB3BD1E150}"/>
              </a:ext>
            </a:extLst>
          </p:cNvPr>
          <p:cNvCxnSpPr>
            <a:cxnSpLocks/>
          </p:cNvCxnSpPr>
          <p:nvPr/>
        </p:nvCxnSpPr>
        <p:spPr>
          <a:xfrm>
            <a:off x="8853501" y="1533371"/>
            <a:ext cx="0" cy="6922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F2B29E2-CF9F-9146-A15C-A4AB2792A53A}"/>
              </a:ext>
            </a:extLst>
          </p:cNvPr>
          <p:cNvSpPr txBox="1"/>
          <p:nvPr/>
        </p:nvSpPr>
        <p:spPr>
          <a:xfrm>
            <a:off x="10266679" y="4062041"/>
            <a:ext cx="272832" cy="307777"/>
          </a:xfrm>
          <a:prstGeom prst="rect">
            <a:avLst/>
          </a:prstGeom>
          <a:noFill/>
        </p:spPr>
        <p:txBody>
          <a:bodyPr wrap="none" rtlCol="0">
            <a:spAutoFit/>
          </a:bodyPr>
          <a:lstStyle/>
          <a:p>
            <a:r>
              <a:rPr lang="en-US" sz="1400" dirty="0">
                <a:solidFill>
                  <a:srgbClr val="002060"/>
                </a:solidFill>
              </a:rPr>
              <a:t>T</a:t>
            </a:r>
          </a:p>
        </p:txBody>
      </p:sp>
      <p:sp>
        <p:nvSpPr>
          <p:cNvPr id="48" name="TextBox 47">
            <a:extLst>
              <a:ext uri="{FF2B5EF4-FFF2-40B4-BE49-F238E27FC236}">
                <a16:creationId xmlns:a16="http://schemas.microsoft.com/office/drawing/2014/main" id="{E3414CC4-10C3-D54B-AC78-B529A644E5E7}"/>
              </a:ext>
            </a:extLst>
          </p:cNvPr>
          <p:cNvSpPr txBox="1"/>
          <p:nvPr/>
        </p:nvSpPr>
        <p:spPr>
          <a:xfrm>
            <a:off x="10239777" y="2630809"/>
            <a:ext cx="272832" cy="307777"/>
          </a:xfrm>
          <a:prstGeom prst="rect">
            <a:avLst/>
          </a:prstGeom>
          <a:noFill/>
        </p:spPr>
        <p:txBody>
          <a:bodyPr wrap="none" rtlCol="0">
            <a:spAutoFit/>
          </a:bodyPr>
          <a:lstStyle/>
          <a:p>
            <a:r>
              <a:rPr lang="en-US" sz="1400" dirty="0">
                <a:solidFill>
                  <a:srgbClr val="002060"/>
                </a:solidFill>
              </a:rPr>
              <a:t>T</a:t>
            </a:r>
          </a:p>
        </p:txBody>
      </p:sp>
      <p:sp>
        <p:nvSpPr>
          <p:cNvPr id="49" name="TextBox 48">
            <a:extLst>
              <a:ext uri="{FF2B5EF4-FFF2-40B4-BE49-F238E27FC236}">
                <a16:creationId xmlns:a16="http://schemas.microsoft.com/office/drawing/2014/main" id="{E0595475-2C02-1F47-9A85-272E9E585655}"/>
              </a:ext>
            </a:extLst>
          </p:cNvPr>
          <p:cNvSpPr txBox="1"/>
          <p:nvPr/>
        </p:nvSpPr>
        <p:spPr>
          <a:xfrm>
            <a:off x="8888338" y="3310291"/>
            <a:ext cx="266420" cy="307777"/>
          </a:xfrm>
          <a:prstGeom prst="rect">
            <a:avLst/>
          </a:prstGeom>
          <a:noFill/>
        </p:spPr>
        <p:txBody>
          <a:bodyPr wrap="none" rtlCol="0">
            <a:spAutoFit/>
          </a:bodyPr>
          <a:lstStyle/>
          <a:p>
            <a:r>
              <a:rPr lang="en-US" sz="1400" dirty="0"/>
              <a:t>F</a:t>
            </a:r>
          </a:p>
        </p:txBody>
      </p:sp>
      <p:sp>
        <p:nvSpPr>
          <p:cNvPr id="51" name="TextBox 50">
            <a:extLst>
              <a:ext uri="{FF2B5EF4-FFF2-40B4-BE49-F238E27FC236}">
                <a16:creationId xmlns:a16="http://schemas.microsoft.com/office/drawing/2014/main" id="{C3D10BEB-3DD7-2B40-86A8-B9425B863E95}"/>
              </a:ext>
            </a:extLst>
          </p:cNvPr>
          <p:cNvSpPr txBox="1"/>
          <p:nvPr/>
        </p:nvSpPr>
        <p:spPr>
          <a:xfrm>
            <a:off x="8926704" y="1935889"/>
            <a:ext cx="266420" cy="307777"/>
          </a:xfrm>
          <a:prstGeom prst="rect">
            <a:avLst/>
          </a:prstGeom>
          <a:noFill/>
        </p:spPr>
        <p:txBody>
          <a:bodyPr wrap="none" rtlCol="0">
            <a:spAutoFit/>
          </a:bodyPr>
          <a:lstStyle/>
          <a:p>
            <a:r>
              <a:rPr lang="en-US" sz="1400" dirty="0"/>
              <a:t>F</a:t>
            </a:r>
          </a:p>
        </p:txBody>
      </p:sp>
      <p:sp>
        <p:nvSpPr>
          <p:cNvPr id="52" name="Oval 51">
            <a:extLst>
              <a:ext uri="{FF2B5EF4-FFF2-40B4-BE49-F238E27FC236}">
                <a16:creationId xmlns:a16="http://schemas.microsoft.com/office/drawing/2014/main" id="{58104325-9749-FF45-B030-69BF0847FCB8}"/>
              </a:ext>
            </a:extLst>
          </p:cNvPr>
          <p:cNvSpPr/>
          <p:nvPr/>
        </p:nvSpPr>
        <p:spPr>
          <a:xfrm>
            <a:off x="4216051" y="455873"/>
            <a:ext cx="1132366" cy="4041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Start</a:t>
            </a:r>
          </a:p>
        </p:txBody>
      </p:sp>
      <p:sp>
        <p:nvSpPr>
          <p:cNvPr id="55" name="Diamond 54">
            <a:extLst>
              <a:ext uri="{FF2B5EF4-FFF2-40B4-BE49-F238E27FC236}">
                <a16:creationId xmlns:a16="http://schemas.microsoft.com/office/drawing/2014/main" id="{BBDA3F07-EB1A-C142-929F-4DEBCCE60420}"/>
              </a:ext>
            </a:extLst>
          </p:cNvPr>
          <p:cNvSpPr/>
          <p:nvPr/>
        </p:nvSpPr>
        <p:spPr>
          <a:xfrm>
            <a:off x="3462980" y="1124573"/>
            <a:ext cx="2695850" cy="60917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Install &amp; execute XAMPP</a:t>
            </a:r>
          </a:p>
        </p:txBody>
      </p:sp>
      <p:cxnSp>
        <p:nvCxnSpPr>
          <p:cNvPr id="56" name="Straight Arrow Connector 55">
            <a:extLst>
              <a:ext uri="{FF2B5EF4-FFF2-40B4-BE49-F238E27FC236}">
                <a16:creationId xmlns:a16="http://schemas.microsoft.com/office/drawing/2014/main" id="{20617864-C2D0-5D42-8BDD-3110249CB048}"/>
              </a:ext>
            </a:extLst>
          </p:cNvPr>
          <p:cNvCxnSpPr>
            <a:cxnSpLocks/>
          </p:cNvCxnSpPr>
          <p:nvPr/>
        </p:nvCxnSpPr>
        <p:spPr>
          <a:xfrm>
            <a:off x="3265652" y="958129"/>
            <a:ext cx="15064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07BC97E-3BD0-C843-BD7B-33567C8F59A5}"/>
              </a:ext>
            </a:extLst>
          </p:cNvPr>
          <p:cNvCxnSpPr>
            <a:cxnSpLocks/>
          </p:cNvCxnSpPr>
          <p:nvPr/>
        </p:nvCxnSpPr>
        <p:spPr>
          <a:xfrm>
            <a:off x="3287564" y="958129"/>
            <a:ext cx="0" cy="46893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6580814-2B52-5943-865C-B64B2D770710}"/>
              </a:ext>
            </a:extLst>
          </p:cNvPr>
          <p:cNvSpPr txBox="1"/>
          <p:nvPr/>
        </p:nvSpPr>
        <p:spPr>
          <a:xfrm>
            <a:off x="4790736" y="1709772"/>
            <a:ext cx="272832" cy="307777"/>
          </a:xfrm>
          <a:prstGeom prst="rect">
            <a:avLst/>
          </a:prstGeom>
          <a:noFill/>
        </p:spPr>
        <p:txBody>
          <a:bodyPr wrap="none" rtlCol="0">
            <a:spAutoFit/>
          </a:bodyPr>
          <a:lstStyle/>
          <a:p>
            <a:r>
              <a:rPr lang="en-US" sz="1400" b="1" dirty="0">
                <a:solidFill>
                  <a:srgbClr val="002060"/>
                </a:solidFill>
              </a:rPr>
              <a:t>T</a:t>
            </a:r>
          </a:p>
        </p:txBody>
      </p:sp>
      <p:sp>
        <p:nvSpPr>
          <p:cNvPr id="59" name="TextBox 58">
            <a:extLst>
              <a:ext uri="{FF2B5EF4-FFF2-40B4-BE49-F238E27FC236}">
                <a16:creationId xmlns:a16="http://schemas.microsoft.com/office/drawing/2014/main" id="{036CC745-7FFA-A849-BA90-8E5212B4B53C}"/>
              </a:ext>
            </a:extLst>
          </p:cNvPr>
          <p:cNvSpPr txBox="1"/>
          <p:nvPr/>
        </p:nvSpPr>
        <p:spPr>
          <a:xfrm>
            <a:off x="3506609" y="1119286"/>
            <a:ext cx="266420" cy="307777"/>
          </a:xfrm>
          <a:prstGeom prst="rect">
            <a:avLst/>
          </a:prstGeom>
          <a:noFill/>
        </p:spPr>
        <p:txBody>
          <a:bodyPr wrap="none" rtlCol="0">
            <a:spAutoFit/>
          </a:bodyPr>
          <a:lstStyle/>
          <a:p>
            <a:r>
              <a:rPr lang="en-US" sz="1400" b="1" dirty="0"/>
              <a:t>F</a:t>
            </a:r>
          </a:p>
        </p:txBody>
      </p:sp>
      <p:sp>
        <p:nvSpPr>
          <p:cNvPr id="61" name="Rectangle 60">
            <a:extLst>
              <a:ext uri="{FF2B5EF4-FFF2-40B4-BE49-F238E27FC236}">
                <a16:creationId xmlns:a16="http://schemas.microsoft.com/office/drawing/2014/main" id="{38112B7E-D6B0-614D-9DE9-1F74B515AB5E}"/>
              </a:ext>
            </a:extLst>
          </p:cNvPr>
          <p:cNvSpPr/>
          <p:nvPr/>
        </p:nvSpPr>
        <p:spPr>
          <a:xfrm>
            <a:off x="3653761" y="2014670"/>
            <a:ext cx="2371445" cy="4453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Database:</a:t>
            </a:r>
            <a:r>
              <a:rPr lang="en-US" sz="1400" b="1" dirty="0">
                <a:solidFill>
                  <a:srgbClr val="002060"/>
                </a:solidFill>
              </a:rPr>
              <a:t> </a:t>
            </a:r>
            <a:r>
              <a:rPr lang="en-US" sz="1400" b="1" dirty="0" err="1">
                <a:solidFill>
                  <a:srgbClr val="002060"/>
                </a:solidFill>
              </a:rPr>
              <a:t>datacenters_ctivities</a:t>
            </a:r>
            <a:endParaRPr lang="en-US" sz="1400" b="1" dirty="0">
              <a:solidFill>
                <a:srgbClr val="002060"/>
              </a:solidFill>
            </a:endParaRPr>
          </a:p>
        </p:txBody>
      </p:sp>
      <p:sp>
        <p:nvSpPr>
          <p:cNvPr id="62" name="Rectangle 61">
            <a:extLst>
              <a:ext uri="{FF2B5EF4-FFF2-40B4-BE49-F238E27FC236}">
                <a16:creationId xmlns:a16="http://schemas.microsoft.com/office/drawing/2014/main" id="{882C1222-3FAD-944B-A0D8-04F077397A67}"/>
              </a:ext>
            </a:extLst>
          </p:cNvPr>
          <p:cNvSpPr/>
          <p:nvPr/>
        </p:nvSpPr>
        <p:spPr>
          <a:xfrm>
            <a:off x="3668111" y="2732268"/>
            <a:ext cx="2371447" cy="369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Table: </a:t>
            </a:r>
            <a:r>
              <a:rPr lang="en-US" sz="1400" b="1" dirty="0">
                <a:solidFill>
                  <a:srgbClr val="002060"/>
                </a:solidFill>
              </a:rPr>
              <a:t>room_dc230</a:t>
            </a:r>
          </a:p>
        </p:txBody>
      </p:sp>
      <p:cxnSp>
        <p:nvCxnSpPr>
          <p:cNvPr id="63" name="Straight Connector 62">
            <a:extLst>
              <a:ext uri="{FF2B5EF4-FFF2-40B4-BE49-F238E27FC236}">
                <a16:creationId xmlns:a16="http://schemas.microsoft.com/office/drawing/2014/main" id="{1DE8D405-884A-AE42-9C31-359F8BF3EE9F}"/>
              </a:ext>
            </a:extLst>
          </p:cNvPr>
          <p:cNvCxnSpPr>
            <a:cxnSpLocks/>
          </p:cNvCxnSpPr>
          <p:nvPr/>
        </p:nvCxnSpPr>
        <p:spPr>
          <a:xfrm>
            <a:off x="3265652" y="1418192"/>
            <a:ext cx="24095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3D0ADEC-1B35-9C47-B139-A311AD6FF85B}"/>
              </a:ext>
            </a:extLst>
          </p:cNvPr>
          <p:cNvSpPr/>
          <p:nvPr/>
        </p:nvSpPr>
        <p:spPr>
          <a:xfrm>
            <a:off x="3653761" y="3439898"/>
            <a:ext cx="2385800" cy="369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Fields</a:t>
            </a:r>
            <a:r>
              <a:rPr lang="en-US" sz="1400" b="1" dirty="0">
                <a:solidFill>
                  <a:srgbClr val="002060"/>
                </a:solidFill>
              </a:rPr>
              <a:t>: id, </a:t>
            </a:r>
            <a:r>
              <a:rPr lang="en-US" sz="1400" b="1" dirty="0" err="1">
                <a:solidFill>
                  <a:srgbClr val="002060"/>
                </a:solidFill>
              </a:rPr>
              <a:t>timeIndateIn</a:t>
            </a:r>
            <a:r>
              <a:rPr lang="en-US" sz="1400" b="1" dirty="0">
                <a:solidFill>
                  <a:srgbClr val="002060"/>
                </a:solidFill>
              </a:rPr>
              <a:t>, </a:t>
            </a:r>
            <a:r>
              <a:rPr lang="en-US" sz="1400" b="1" dirty="0" err="1">
                <a:solidFill>
                  <a:srgbClr val="002060"/>
                </a:solidFill>
              </a:rPr>
              <a:t>rackID</a:t>
            </a:r>
            <a:r>
              <a:rPr lang="en-US" sz="1400" b="1" dirty="0">
                <a:solidFill>
                  <a:srgbClr val="002060"/>
                </a:solidFill>
              </a:rPr>
              <a:t>, temp, humid, status</a:t>
            </a:r>
          </a:p>
        </p:txBody>
      </p:sp>
      <p:cxnSp>
        <p:nvCxnSpPr>
          <p:cNvPr id="66" name="Straight Arrow Connector 65">
            <a:extLst>
              <a:ext uri="{FF2B5EF4-FFF2-40B4-BE49-F238E27FC236}">
                <a16:creationId xmlns:a16="http://schemas.microsoft.com/office/drawing/2014/main" id="{C893E299-F2AC-004D-92D4-A7BC75CDD2E3}"/>
              </a:ext>
            </a:extLst>
          </p:cNvPr>
          <p:cNvCxnSpPr>
            <a:cxnSpLocks/>
          </p:cNvCxnSpPr>
          <p:nvPr/>
        </p:nvCxnSpPr>
        <p:spPr>
          <a:xfrm>
            <a:off x="4817639" y="1733115"/>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72A51DA-252D-3341-8695-651D57B72B23}"/>
              </a:ext>
            </a:extLst>
          </p:cNvPr>
          <p:cNvCxnSpPr>
            <a:cxnSpLocks/>
          </p:cNvCxnSpPr>
          <p:nvPr/>
        </p:nvCxnSpPr>
        <p:spPr>
          <a:xfrm>
            <a:off x="4817639" y="2467406"/>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088F76A-39C7-4747-A935-6AD5DCC40E47}"/>
              </a:ext>
            </a:extLst>
          </p:cNvPr>
          <p:cNvCxnSpPr>
            <a:cxnSpLocks/>
          </p:cNvCxnSpPr>
          <p:nvPr/>
        </p:nvCxnSpPr>
        <p:spPr>
          <a:xfrm>
            <a:off x="4835872" y="3123329"/>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7950DC5-116C-A44C-B892-FB605D33BB58}"/>
              </a:ext>
            </a:extLst>
          </p:cNvPr>
          <p:cNvCxnSpPr>
            <a:cxnSpLocks/>
          </p:cNvCxnSpPr>
          <p:nvPr/>
        </p:nvCxnSpPr>
        <p:spPr>
          <a:xfrm>
            <a:off x="4792549" y="864994"/>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Diamond 71">
            <a:extLst>
              <a:ext uri="{FF2B5EF4-FFF2-40B4-BE49-F238E27FC236}">
                <a16:creationId xmlns:a16="http://schemas.microsoft.com/office/drawing/2014/main" id="{F40DA126-9F3A-F240-AF84-8A7EEDF1A305}"/>
              </a:ext>
            </a:extLst>
          </p:cNvPr>
          <p:cNvSpPr/>
          <p:nvPr/>
        </p:nvSpPr>
        <p:spPr>
          <a:xfrm>
            <a:off x="3526433" y="4150266"/>
            <a:ext cx="2675600" cy="701013"/>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Insert Data Manually</a:t>
            </a:r>
          </a:p>
        </p:txBody>
      </p:sp>
      <p:cxnSp>
        <p:nvCxnSpPr>
          <p:cNvPr id="73" name="Straight Arrow Connector 72">
            <a:extLst>
              <a:ext uri="{FF2B5EF4-FFF2-40B4-BE49-F238E27FC236}">
                <a16:creationId xmlns:a16="http://schemas.microsoft.com/office/drawing/2014/main" id="{710CFFC0-FDC1-EF48-B60F-14392D115215}"/>
              </a:ext>
            </a:extLst>
          </p:cNvPr>
          <p:cNvCxnSpPr>
            <a:cxnSpLocks/>
          </p:cNvCxnSpPr>
          <p:nvPr/>
        </p:nvCxnSpPr>
        <p:spPr>
          <a:xfrm>
            <a:off x="4864233" y="3842340"/>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D3E6EB-3F6A-C246-8AEB-3564E9CAF7F1}"/>
              </a:ext>
            </a:extLst>
          </p:cNvPr>
          <p:cNvSpPr/>
          <p:nvPr/>
        </p:nvSpPr>
        <p:spPr>
          <a:xfrm>
            <a:off x="4345136" y="6444381"/>
            <a:ext cx="1132366" cy="4041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End</a:t>
            </a:r>
          </a:p>
        </p:txBody>
      </p:sp>
      <p:cxnSp>
        <p:nvCxnSpPr>
          <p:cNvPr id="77" name="Straight Arrow Connector 76">
            <a:extLst>
              <a:ext uri="{FF2B5EF4-FFF2-40B4-BE49-F238E27FC236}">
                <a16:creationId xmlns:a16="http://schemas.microsoft.com/office/drawing/2014/main" id="{66BE69EC-BA36-E14D-97BE-D83EA3166580}"/>
              </a:ext>
            </a:extLst>
          </p:cNvPr>
          <p:cNvCxnSpPr>
            <a:cxnSpLocks/>
          </p:cNvCxnSpPr>
          <p:nvPr/>
        </p:nvCxnSpPr>
        <p:spPr>
          <a:xfrm>
            <a:off x="4880836" y="4851279"/>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5BFD0F3-6E7C-394F-84EA-C35C9F7D1E4B}"/>
              </a:ext>
            </a:extLst>
          </p:cNvPr>
          <p:cNvCxnSpPr>
            <a:cxnSpLocks/>
          </p:cNvCxnSpPr>
          <p:nvPr/>
        </p:nvCxnSpPr>
        <p:spPr>
          <a:xfrm>
            <a:off x="3238368" y="3931663"/>
            <a:ext cx="15792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F80103-8F52-8744-9E70-282A36A62430}"/>
              </a:ext>
            </a:extLst>
          </p:cNvPr>
          <p:cNvCxnSpPr>
            <a:cxnSpLocks/>
          </p:cNvCxnSpPr>
          <p:nvPr/>
        </p:nvCxnSpPr>
        <p:spPr>
          <a:xfrm>
            <a:off x="3249062" y="3914775"/>
            <a:ext cx="0" cy="5985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580291C-6CD0-E84A-AB7A-D88550AD2725}"/>
              </a:ext>
            </a:extLst>
          </p:cNvPr>
          <p:cNvSpPr txBox="1"/>
          <p:nvPr/>
        </p:nvSpPr>
        <p:spPr>
          <a:xfrm>
            <a:off x="4893287" y="4801968"/>
            <a:ext cx="750526" cy="307777"/>
          </a:xfrm>
          <a:prstGeom prst="rect">
            <a:avLst/>
          </a:prstGeom>
          <a:noFill/>
        </p:spPr>
        <p:txBody>
          <a:bodyPr wrap="none" rtlCol="0">
            <a:spAutoFit/>
          </a:bodyPr>
          <a:lstStyle/>
          <a:p>
            <a:r>
              <a:rPr lang="en-US" sz="1400" b="1" dirty="0">
                <a:solidFill>
                  <a:srgbClr val="002060"/>
                </a:solidFill>
              </a:rPr>
              <a:t>Success</a:t>
            </a:r>
          </a:p>
        </p:txBody>
      </p:sp>
      <p:sp>
        <p:nvSpPr>
          <p:cNvPr id="82" name="TextBox 81">
            <a:extLst>
              <a:ext uri="{FF2B5EF4-FFF2-40B4-BE49-F238E27FC236}">
                <a16:creationId xmlns:a16="http://schemas.microsoft.com/office/drawing/2014/main" id="{251F8027-6910-E64A-A049-B64245D32E6C}"/>
              </a:ext>
            </a:extLst>
          </p:cNvPr>
          <p:cNvSpPr txBox="1"/>
          <p:nvPr/>
        </p:nvSpPr>
        <p:spPr>
          <a:xfrm>
            <a:off x="3265652" y="4230093"/>
            <a:ext cx="266420" cy="307777"/>
          </a:xfrm>
          <a:prstGeom prst="rect">
            <a:avLst/>
          </a:prstGeom>
          <a:noFill/>
        </p:spPr>
        <p:txBody>
          <a:bodyPr wrap="none" rtlCol="0">
            <a:spAutoFit/>
          </a:bodyPr>
          <a:lstStyle/>
          <a:p>
            <a:r>
              <a:rPr lang="en-US" sz="1400" b="1" dirty="0"/>
              <a:t>F</a:t>
            </a:r>
          </a:p>
        </p:txBody>
      </p:sp>
      <p:cxnSp>
        <p:nvCxnSpPr>
          <p:cNvPr id="83" name="Straight Connector 82">
            <a:extLst>
              <a:ext uri="{FF2B5EF4-FFF2-40B4-BE49-F238E27FC236}">
                <a16:creationId xmlns:a16="http://schemas.microsoft.com/office/drawing/2014/main" id="{49BEFF55-1B81-C748-BAFC-4AF21D3A7457}"/>
              </a:ext>
            </a:extLst>
          </p:cNvPr>
          <p:cNvCxnSpPr>
            <a:cxnSpLocks/>
          </p:cNvCxnSpPr>
          <p:nvPr/>
        </p:nvCxnSpPr>
        <p:spPr>
          <a:xfrm>
            <a:off x="3238368" y="4497469"/>
            <a:ext cx="2880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6" name="Diamond 85">
            <a:extLst>
              <a:ext uri="{FF2B5EF4-FFF2-40B4-BE49-F238E27FC236}">
                <a16:creationId xmlns:a16="http://schemas.microsoft.com/office/drawing/2014/main" id="{CCB1686C-0BDF-104A-9CCA-9AC784475D16}"/>
              </a:ext>
            </a:extLst>
          </p:cNvPr>
          <p:cNvSpPr/>
          <p:nvPr/>
        </p:nvSpPr>
        <p:spPr>
          <a:xfrm>
            <a:off x="2836981" y="5150602"/>
            <a:ext cx="4096445" cy="1050396"/>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Test </a:t>
            </a:r>
            <a:r>
              <a:rPr lang="en-US" sz="1400" b="1" dirty="0">
                <a:solidFill>
                  <a:srgbClr val="002060"/>
                </a:solidFill>
              </a:rPr>
              <a:t>.php </a:t>
            </a:r>
            <a:r>
              <a:rPr lang="en-US" sz="1400" dirty="0">
                <a:solidFill>
                  <a:srgbClr val="002060"/>
                </a:solidFill>
              </a:rPr>
              <a:t>by manually inject </a:t>
            </a:r>
            <a:r>
              <a:rPr lang="en-US" sz="1400" dirty="0" err="1">
                <a:solidFill>
                  <a:srgbClr val="002060"/>
                </a:solidFill>
              </a:rPr>
              <a:t>rackID</a:t>
            </a:r>
            <a:r>
              <a:rPr lang="en-US" sz="1400" dirty="0">
                <a:solidFill>
                  <a:srgbClr val="002060"/>
                </a:solidFill>
              </a:rPr>
              <a:t>, </a:t>
            </a:r>
            <a:r>
              <a:rPr lang="en-US" sz="1400" dirty="0" err="1">
                <a:solidFill>
                  <a:srgbClr val="002060"/>
                </a:solidFill>
              </a:rPr>
              <a:t>temp,humid</a:t>
            </a:r>
            <a:r>
              <a:rPr lang="en-US" sz="1400" dirty="0">
                <a:solidFill>
                  <a:srgbClr val="002060"/>
                </a:solidFill>
              </a:rPr>
              <a:t> &amp; status into database  </a:t>
            </a:r>
          </a:p>
        </p:txBody>
      </p:sp>
      <p:cxnSp>
        <p:nvCxnSpPr>
          <p:cNvPr id="87" name="Straight Arrow Connector 86">
            <a:extLst>
              <a:ext uri="{FF2B5EF4-FFF2-40B4-BE49-F238E27FC236}">
                <a16:creationId xmlns:a16="http://schemas.microsoft.com/office/drawing/2014/main" id="{106C8AC3-E605-0742-A1F6-EB0C482E276E}"/>
              </a:ext>
            </a:extLst>
          </p:cNvPr>
          <p:cNvCxnSpPr>
            <a:cxnSpLocks/>
          </p:cNvCxnSpPr>
          <p:nvPr/>
        </p:nvCxnSpPr>
        <p:spPr>
          <a:xfrm>
            <a:off x="4911319" y="6222795"/>
            <a:ext cx="0" cy="217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8697028-17B8-7F43-A90E-C42BDE5E5B9B}"/>
              </a:ext>
            </a:extLst>
          </p:cNvPr>
          <p:cNvCxnSpPr>
            <a:cxnSpLocks/>
          </p:cNvCxnSpPr>
          <p:nvPr/>
        </p:nvCxnSpPr>
        <p:spPr>
          <a:xfrm>
            <a:off x="2550499" y="4955856"/>
            <a:ext cx="2297623" cy="27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46284E-E38F-6344-A3AB-46C8E959ADCE}"/>
              </a:ext>
            </a:extLst>
          </p:cNvPr>
          <p:cNvCxnSpPr>
            <a:cxnSpLocks/>
          </p:cNvCxnSpPr>
          <p:nvPr/>
        </p:nvCxnSpPr>
        <p:spPr>
          <a:xfrm>
            <a:off x="2566235" y="4958620"/>
            <a:ext cx="0" cy="72836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F90EAA0-B0BC-0A4D-B136-56BDAEDCD8A0}"/>
              </a:ext>
            </a:extLst>
          </p:cNvPr>
          <p:cNvSpPr txBox="1"/>
          <p:nvPr/>
        </p:nvSpPr>
        <p:spPr>
          <a:xfrm>
            <a:off x="4907401" y="6147029"/>
            <a:ext cx="750526" cy="307777"/>
          </a:xfrm>
          <a:prstGeom prst="rect">
            <a:avLst/>
          </a:prstGeom>
          <a:noFill/>
        </p:spPr>
        <p:txBody>
          <a:bodyPr wrap="none" rtlCol="0">
            <a:spAutoFit/>
          </a:bodyPr>
          <a:lstStyle/>
          <a:p>
            <a:r>
              <a:rPr lang="en-US" sz="1400" b="1" dirty="0">
                <a:solidFill>
                  <a:srgbClr val="002060"/>
                </a:solidFill>
              </a:rPr>
              <a:t>Success</a:t>
            </a:r>
          </a:p>
        </p:txBody>
      </p:sp>
      <p:sp>
        <p:nvSpPr>
          <p:cNvPr id="91" name="TextBox 90">
            <a:extLst>
              <a:ext uri="{FF2B5EF4-FFF2-40B4-BE49-F238E27FC236}">
                <a16:creationId xmlns:a16="http://schemas.microsoft.com/office/drawing/2014/main" id="{78D8FFA0-2ADA-B94E-8778-1908943D6788}"/>
              </a:ext>
            </a:extLst>
          </p:cNvPr>
          <p:cNvSpPr txBox="1"/>
          <p:nvPr/>
        </p:nvSpPr>
        <p:spPr>
          <a:xfrm>
            <a:off x="2558813" y="5413130"/>
            <a:ext cx="439416" cy="307777"/>
          </a:xfrm>
          <a:prstGeom prst="rect">
            <a:avLst/>
          </a:prstGeom>
          <a:noFill/>
        </p:spPr>
        <p:txBody>
          <a:bodyPr wrap="none" rtlCol="0">
            <a:spAutoFit/>
          </a:bodyPr>
          <a:lstStyle/>
          <a:p>
            <a:r>
              <a:rPr lang="en-US" sz="1400" b="1" dirty="0"/>
              <a:t>Fail</a:t>
            </a:r>
          </a:p>
        </p:txBody>
      </p:sp>
      <p:cxnSp>
        <p:nvCxnSpPr>
          <p:cNvPr id="93" name="Straight Connector 92">
            <a:extLst>
              <a:ext uri="{FF2B5EF4-FFF2-40B4-BE49-F238E27FC236}">
                <a16:creationId xmlns:a16="http://schemas.microsoft.com/office/drawing/2014/main" id="{B131DCE0-4CB0-8E43-ADB5-1C0B19388F75}"/>
              </a:ext>
            </a:extLst>
          </p:cNvPr>
          <p:cNvCxnSpPr>
            <a:cxnSpLocks/>
          </p:cNvCxnSpPr>
          <p:nvPr/>
        </p:nvCxnSpPr>
        <p:spPr>
          <a:xfrm>
            <a:off x="2550499" y="5675558"/>
            <a:ext cx="2757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7FF93600-A397-9346-A075-64FECE5937AE}"/>
              </a:ext>
            </a:extLst>
          </p:cNvPr>
          <p:cNvSpPr/>
          <p:nvPr/>
        </p:nvSpPr>
        <p:spPr>
          <a:xfrm>
            <a:off x="250051" y="1168575"/>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8" name="TextBox 97">
            <a:extLst>
              <a:ext uri="{FF2B5EF4-FFF2-40B4-BE49-F238E27FC236}">
                <a16:creationId xmlns:a16="http://schemas.microsoft.com/office/drawing/2014/main" id="{2432DE23-66FB-B543-ADD9-196AB4ACF54A}"/>
              </a:ext>
            </a:extLst>
          </p:cNvPr>
          <p:cNvSpPr txBox="1"/>
          <p:nvPr/>
        </p:nvSpPr>
        <p:spPr>
          <a:xfrm>
            <a:off x="60959" y="879572"/>
            <a:ext cx="2719014" cy="261610"/>
          </a:xfrm>
          <a:prstGeom prst="rect">
            <a:avLst/>
          </a:prstGeom>
          <a:noFill/>
        </p:spPr>
        <p:txBody>
          <a:bodyPr wrap="none" rtlCol="0">
            <a:spAutoFit/>
          </a:bodyPr>
          <a:lstStyle/>
          <a:p>
            <a:r>
              <a:rPr lang="en-MY" sz="1100" u="sng" dirty="0">
                <a:solidFill>
                  <a:srgbClr val="002060"/>
                </a:solidFill>
                <a:latin typeface="Calibri" panose="020F0502020204030204" pitchFamily="34" charset="0"/>
                <a:cs typeface="Calibri" panose="020F0502020204030204" pitchFamily="34" charset="0"/>
              </a:rPr>
              <a:t>PROPOSED BLOCK DIAGRAM &amp; FLOWCHART</a:t>
            </a:r>
            <a:endParaRPr lang="en-US" sz="1100"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7874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2DB37C-B46A-7F45-A8E0-78FFC569C2F2}"/>
              </a:ext>
            </a:extLst>
          </p:cNvPr>
          <p:cNvPicPr>
            <a:picLocks noChangeAspect="1"/>
          </p:cNvPicPr>
          <p:nvPr/>
        </p:nvPicPr>
        <p:blipFill>
          <a:blip r:embed="rId2"/>
          <a:stretch>
            <a:fillRect/>
          </a:stretch>
        </p:blipFill>
        <p:spPr>
          <a:xfrm>
            <a:off x="1238803" y="3504639"/>
            <a:ext cx="4795067" cy="3123196"/>
          </a:xfrm>
          <a:prstGeom prst="rect">
            <a:avLst/>
          </a:prstGeom>
        </p:spPr>
      </p:pic>
      <p:pic>
        <p:nvPicPr>
          <p:cNvPr id="7" name="Picture 6">
            <a:extLst>
              <a:ext uri="{FF2B5EF4-FFF2-40B4-BE49-F238E27FC236}">
                <a16:creationId xmlns:a16="http://schemas.microsoft.com/office/drawing/2014/main" id="{4F27395C-35B8-AF4B-98CE-D74AE9D783C0}"/>
              </a:ext>
            </a:extLst>
          </p:cNvPr>
          <p:cNvPicPr>
            <a:picLocks noChangeAspect="1"/>
          </p:cNvPicPr>
          <p:nvPr/>
        </p:nvPicPr>
        <p:blipFill>
          <a:blip r:embed="rId3"/>
          <a:stretch>
            <a:fillRect/>
          </a:stretch>
        </p:blipFill>
        <p:spPr>
          <a:xfrm>
            <a:off x="6673298" y="3504639"/>
            <a:ext cx="4823333" cy="3146275"/>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9</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2</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53" name="Rectangle 52">
            <a:extLst>
              <a:ext uri="{FF2B5EF4-FFF2-40B4-BE49-F238E27FC236}">
                <a16:creationId xmlns:a16="http://schemas.microsoft.com/office/drawing/2014/main" id="{951E269A-1AF5-6246-800B-DC5E4756DAE4}"/>
              </a:ext>
            </a:extLst>
          </p:cNvPr>
          <p:cNvSpPr/>
          <p:nvPr/>
        </p:nvSpPr>
        <p:spPr>
          <a:xfrm>
            <a:off x="60961" y="997967"/>
            <a:ext cx="11982994" cy="336496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Download and install latest version of XAMPP from </a:t>
            </a:r>
            <a:r>
              <a:rPr lang="en-US" sz="1400" dirty="0">
                <a:latin typeface="Arial" panose="020B0604020202020204" pitchFamily="34" charset="0"/>
                <a:cs typeface="Arial" panose="020B0604020202020204" pitchFamily="34" charset="0"/>
                <a:hlinkClick r:id="rId4"/>
              </a:rPr>
              <a:t>https://</a:t>
            </a:r>
            <a:r>
              <a:rPr lang="en-US" sz="1400" dirty="0" err="1">
                <a:latin typeface="Arial" panose="020B0604020202020204" pitchFamily="34" charset="0"/>
                <a:cs typeface="Arial" panose="020B0604020202020204" pitchFamily="34" charset="0"/>
                <a:hlinkClick r:id="rId4"/>
              </a:rPr>
              <a:t>www.apachefriends.org</a:t>
            </a:r>
            <a:r>
              <a:rPr lang="en-US" sz="1400" dirty="0">
                <a:latin typeface="Arial" panose="020B0604020202020204" pitchFamily="34" charset="0"/>
                <a:cs typeface="Arial" panose="020B0604020202020204" pitchFamily="34" charset="0"/>
                <a:hlinkClick r:id="rId4"/>
              </a:rPr>
              <a:t>/</a:t>
            </a:r>
            <a:r>
              <a:rPr lang="en-US" sz="1400" dirty="0" err="1">
                <a:latin typeface="Arial" panose="020B0604020202020204" pitchFamily="34" charset="0"/>
                <a:cs typeface="Arial" panose="020B0604020202020204" pitchFamily="34" charset="0"/>
                <a:hlinkClick r:id="rId4"/>
              </a:rPr>
              <a:t>download.html</a:t>
            </a:r>
            <a:endParaRPr lang="en-US" sz="1400" dirty="0">
              <a:latin typeface="Arial" panose="020B0604020202020204" pitchFamily="34" charset="0"/>
              <a:cs typeface="Arial" panose="020B0604020202020204" pitchFamily="34"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This link shows full tutorial on installing XAMPP on windows </a:t>
            </a:r>
            <a:r>
              <a:rPr lang="en-US" sz="1400" dirty="0">
                <a:latin typeface="Arial" panose="020B0604020202020204" pitchFamily="34" charset="0"/>
                <a:cs typeface="Arial" panose="020B0604020202020204" pitchFamily="34" charset="0"/>
                <a:hlinkClick r:id="rId5"/>
              </a:rPr>
              <a:t>https://</a:t>
            </a:r>
            <a:r>
              <a:rPr lang="en-US" sz="1400" dirty="0" err="1">
                <a:latin typeface="Arial" panose="020B0604020202020204" pitchFamily="34" charset="0"/>
                <a:cs typeface="Arial" panose="020B0604020202020204" pitchFamily="34" charset="0"/>
                <a:hlinkClick r:id="rId5"/>
              </a:rPr>
              <a:t>blog.templatetoaster.com</a:t>
            </a:r>
            <a:r>
              <a:rPr lang="en-US" sz="1400" dirty="0">
                <a:latin typeface="Arial" panose="020B0604020202020204" pitchFamily="34" charset="0"/>
                <a:cs typeface="Arial" panose="020B0604020202020204" pitchFamily="34" charset="0"/>
                <a:hlinkClick r:id="rId5"/>
              </a:rPr>
              <a:t>/install-</a:t>
            </a:r>
            <a:r>
              <a:rPr lang="en-US" sz="1400" dirty="0" err="1">
                <a:latin typeface="Arial" panose="020B0604020202020204" pitchFamily="34" charset="0"/>
                <a:cs typeface="Arial" panose="020B0604020202020204" pitchFamily="34" charset="0"/>
                <a:hlinkClick r:id="rId5"/>
              </a:rPr>
              <a:t>xampp</a:t>
            </a:r>
            <a:r>
              <a:rPr lang="en-US" sz="1400" dirty="0">
                <a:latin typeface="Arial" panose="020B0604020202020204" pitchFamily="34" charset="0"/>
                <a:cs typeface="Arial" panose="020B0604020202020204" pitchFamily="34" charset="0"/>
                <a:hlinkClick r:id="rId5"/>
              </a:rPr>
              <a:t>-on-windows/</a:t>
            </a:r>
            <a:endParaRPr lang="en-US" sz="1400" dirty="0">
              <a:latin typeface="Arial" panose="020B0604020202020204" pitchFamily="34" charset="0"/>
              <a:cs typeface="Arial" panose="020B0604020202020204" pitchFamily="34"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Once installed, launch XAMMP Control Panel (7.3.26)</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u="sng" dirty="0">
                <a:solidFill>
                  <a:srgbClr val="002060"/>
                </a:solidFill>
                <a:latin typeface="Arial" panose="020B0604020202020204" pitchFamily="34" charset="0"/>
                <a:ea typeface="Times New Roman" panose="02020603050405020304" pitchFamily="18" charset="0"/>
              </a:rPr>
              <a:t>For Windows</a:t>
            </a:r>
            <a:r>
              <a:rPr lang="en-MY" u="sng" dirty="0">
                <a:solidFill>
                  <a:srgbClr val="002060"/>
                </a:solidFill>
                <a:latin typeface="Arial" panose="020B0604020202020204" pitchFamily="34" charset="0"/>
                <a:ea typeface="Times New Roman" panose="02020603050405020304" pitchFamily="18" charset="0"/>
                <a:cs typeface="Arial" panose="020B0604020202020204" pitchFamily="34" charset="0"/>
              </a:rPr>
              <a:t> (v7.3.26)</a:t>
            </a:r>
            <a:r>
              <a:rPr lang="en-MY" u="sng" dirty="0">
                <a:solidFill>
                  <a:srgbClr val="002060"/>
                </a:solidFill>
                <a:latin typeface="Arial" panose="020B0604020202020204" pitchFamily="34" charset="0"/>
                <a:ea typeface="Times New Roman" panose="02020603050405020304" pitchFamily="18" charset="0"/>
              </a:rPr>
              <a:t>:</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 to run, go to </a:t>
            </a:r>
            <a:r>
              <a:rPr lang="en-MY" b="1" i="1" dirty="0">
                <a:solidFill>
                  <a:srgbClr val="002060"/>
                </a:solidFill>
                <a:latin typeface="Arial" panose="020B0604020202020204" pitchFamily="34" charset="0"/>
                <a:ea typeface="Times New Roman" panose="02020603050405020304" pitchFamily="18" charset="0"/>
              </a:rPr>
              <a:t>c://</a:t>
            </a:r>
            <a:r>
              <a:rPr lang="en-MY" b="1" i="1" dirty="0" err="1">
                <a:solidFill>
                  <a:srgbClr val="002060"/>
                </a:solidFill>
                <a:latin typeface="Arial" panose="020B0604020202020204" pitchFamily="34" charset="0"/>
                <a:ea typeface="Times New Roman" panose="02020603050405020304" pitchFamily="18" charset="0"/>
              </a:rPr>
              <a:t>xampp</a:t>
            </a:r>
            <a:r>
              <a:rPr lang="en-MY" b="1" i="1" dirty="0">
                <a:solidFill>
                  <a:srgbClr val="002060"/>
                </a:solidFill>
                <a:latin typeface="Arial" panose="020B0604020202020204" pitchFamily="34" charset="0"/>
                <a:ea typeface="Times New Roman" panose="02020603050405020304" pitchFamily="18" charset="0"/>
              </a:rPr>
              <a:t>/</a:t>
            </a:r>
            <a:r>
              <a:rPr lang="en-MY" b="1" i="1" dirty="0" err="1">
                <a:solidFill>
                  <a:srgbClr val="002060"/>
                </a:solidFill>
                <a:latin typeface="Arial" panose="020B0604020202020204" pitchFamily="34" charset="0"/>
                <a:ea typeface="Times New Roman" panose="02020603050405020304" pitchFamily="18" charset="0"/>
              </a:rPr>
              <a:t>contol-control.exe</a:t>
            </a:r>
            <a:r>
              <a:rPr lang="en-MY" b="1" i="1" dirty="0">
                <a:solidFill>
                  <a:srgbClr val="002060"/>
                </a:solidFill>
                <a:latin typeface="Arial" panose="020B0604020202020204" pitchFamily="34" charset="0"/>
                <a:ea typeface="Times New Roman" panose="02020603050405020304" pitchFamily="18" charset="0"/>
              </a:rPr>
              <a:t> </a:t>
            </a:r>
            <a:r>
              <a:rPr lang="en-MY" dirty="0">
                <a:solidFill>
                  <a:schemeClr val="accent2">
                    <a:lumMod val="50000"/>
                  </a:schemeClr>
                </a:solidFill>
                <a:latin typeface="Arial" panose="020B0604020202020204" pitchFamily="34" charset="0"/>
                <a:ea typeface="Times New Roman" panose="02020603050405020304" pitchFamily="18"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sym typeface="Wingdings" pitchFamily="2" charset="2"/>
              </a:rPr>
              <a:t> Start </a:t>
            </a:r>
            <a:r>
              <a:rPr lang="en-MY" b="1" i="1" dirty="0">
                <a:solidFill>
                  <a:srgbClr val="002060"/>
                </a:solidFill>
                <a:latin typeface="Arial" panose="020B0604020202020204" pitchFamily="34" charset="0"/>
                <a:ea typeface="Times New Roman" panose="02020603050405020304" pitchFamily="18" charset="0"/>
                <a:sym typeface="Wingdings" pitchFamily="2" charset="2"/>
              </a:rPr>
              <a:t>MySQL Database &amp; Apache Web Service</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 open your browser and type </a:t>
            </a:r>
            <a:r>
              <a:rPr lang="en-MY" dirty="0">
                <a:solidFill>
                  <a:srgbClr val="002060"/>
                </a:solidFill>
                <a:latin typeface="Arial" panose="020B0604020202020204" pitchFamily="34" charset="0"/>
                <a:ea typeface="Times New Roman" panose="02020603050405020304" pitchFamily="18" charset="0"/>
                <a:hlinkClick r:id="rId6"/>
              </a:rPr>
              <a:t>http://localhost/</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p>
        </p:txBody>
      </p:sp>
      <p:cxnSp>
        <p:nvCxnSpPr>
          <p:cNvPr id="12" name="Straight Arrow Connector 11">
            <a:extLst>
              <a:ext uri="{FF2B5EF4-FFF2-40B4-BE49-F238E27FC236}">
                <a16:creationId xmlns:a16="http://schemas.microsoft.com/office/drawing/2014/main" id="{37910C72-0FF7-B54C-BE52-D5BB30588CC8}"/>
              </a:ext>
            </a:extLst>
          </p:cNvPr>
          <p:cNvCxnSpPr>
            <a:cxnSpLocks/>
          </p:cNvCxnSpPr>
          <p:nvPr/>
        </p:nvCxnSpPr>
        <p:spPr>
          <a:xfrm flipH="1" flipV="1">
            <a:off x="3917474" y="4293116"/>
            <a:ext cx="523248" cy="349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3CBE78-5F86-754A-8F43-878C5EB8735D}"/>
              </a:ext>
            </a:extLst>
          </p:cNvPr>
          <p:cNvCxnSpPr>
            <a:cxnSpLocks/>
          </p:cNvCxnSpPr>
          <p:nvPr/>
        </p:nvCxnSpPr>
        <p:spPr>
          <a:xfrm flipH="1" flipV="1">
            <a:off x="3888058" y="4467949"/>
            <a:ext cx="616712" cy="185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E5EB20-6B5B-1D4A-B1A3-3851B66DB6F8}"/>
              </a:ext>
            </a:extLst>
          </p:cNvPr>
          <p:cNvSpPr txBox="1"/>
          <p:nvPr/>
        </p:nvSpPr>
        <p:spPr>
          <a:xfrm>
            <a:off x="4313725" y="4504283"/>
            <a:ext cx="1061316" cy="276999"/>
          </a:xfrm>
          <a:prstGeom prst="rect">
            <a:avLst/>
          </a:prstGeom>
          <a:noFill/>
        </p:spPr>
        <p:txBody>
          <a:bodyPr wrap="non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Click </a:t>
            </a:r>
            <a:r>
              <a:rPr lang="en-US" sz="1200" b="1" dirty="0">
                <a:solidFill>
                  <a:srgbClr val="002060"/>
                </a:solidFill>
                <a:highlight>
                  <a:srgbClr val="FFFF00"/>
                </a:highlight>
                <a:latin typeface="Arial" panose="020B0604020202020204" pitchFamily="34" charset="0"/>
                <a:cs typeface="Arial" panose="020B0604020202020204" pitchFamily="34" charset="0"/>
              </a:rPr>
              <a:t>START</a:t>
            </a:r>
          </a:p>
        </p:txBody>
      </p:sp>
      <p:sp>
        <p:nvSpPr>
          <p:cNvPr id="18" name="Rectangle 17">
            <a:extLst>
              <a:ext uri="{FF2B5EF4-FFF2-40B4-BE49-F238E27FC236}">
                <a16:creationId xmlns:a16="http://schemas.microsoft.com/office/drawing/2014/main" id="{802E347B-72F5-1A4B-B719-394B99A2FE21}"/>
              </a:ext>
            </a:extLst>
          </p:cNvPr>
          <p:cNvSpPr/>
          <p:nvPr/>
        </p:nvSpPr>
        <p:spPr>
          <a:xfrm>
            <a:off x="1748946" y="4205915"/>
            <a:ext cx="2183716" cy="37546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Arrow 4">
            <a:extLst>
              <a:ext uri="{FF2B5EF4-FFF2-40B4-BE49-F238E27FC236}">
                <a16:creationId xmlns:a16="http://schemas.microsoft.com/office/drawing/2014/main" id="{08138A75-C9BC-4A47-AF36-21FB96F6CDD5}"/>
              </a:ext>
            </a:extLst>
          </p:cNvPr>
          <p:cNvSpPr/>
          <p:nvPr/>
        </p:nvSpPr>
        <p:spPr>
          <a:xfrm>
            <a:off x="5691660" y="4138056"/>
            <a:ext cx="1271239" cy="54641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CEDF3B-1DBA-B44F-8F15-DF4C05FD178B}"/>
              </a:ext>
            </a:extLst>
          </p:cNvPr>
          <p:cNvSpPr/>
          <p:nvPr/>
        </p:nvSpPr>
        <p:spPr>
          <a:xfrm>
            <a:off x="7104003" y="4205914"/>
            <a:ext cx="1828124" cy="37546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0A255820-B2CF-064A-823E-D45A01D2AC10}"/>
              </a:ext>
            </a:extLst>
          </p:cNvPr>
          <p:cNvCxnSpPr>
            <a:cxnSpLocks/>
          </p:cNvCxnSpPr>
          <p:nvPr/>
        </p:nvCxnSpPr>
        <p:spPr>
          <a:xfrm flipH="1" flipV="1">
            <a:off x="8022134" y="4311674"/>
            <a:ext cx="523248" cy="349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01439A7-E154-4F4B-88E9-0D278344EB4E}"/>
              </a:ext>
            </a:extLst>
          </p:cNvPr>
          <p:cNvCxnSpPr>
            <a:cxnSpLocks/>
          </p:cNvCxnSpPr>
          <p:nvPr/>
        </p:nvCxnSpPr>
        <p:spPr>
          <a:xfrm flipH="1" flipV="1">
            <a:off x="7992718" y="4486507"/>
            <a:ext cx="616712" cy="185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F9D643-3D7B-DB49-A8DA-06C9C1D871CC}"/>
              </a:ext>
            </a:extLst>
          </p:cNvPr>
          <p:cNvSpPr txBox="1"/>
          <p:nvPr/>
        </p:nvSpPr>
        <p:spPr>
          <a:xfrm>
            <a:off x="8315544" y="4606668"/>
            <a:ext cx="899413" cy="461665"/>
          </a:xfrm>
          <a:prstGeom prst="rect">
            <a:avLst/>
          </a:prstGeom>
          <a:noFill/>
        </p:spPr>
        <p:txBody>
          <a:bodyPr wrap="none" rtlCol="0">
            <a:spAutoFit/>
          </a:bodyPr>
          <a:lstStyle/>
          <a:p>
            <a:r>
              <a:rPr lang="en-US" sz="1200" b="1" dirty="0">
                <a:solidFill>
                  <a:srgbClr val="002060"/>
                </a:solidFill>
                <a:highlight>
                  <a:srgbClr val="FFFF00"/>
                </a:highlight>
                <a:latin typeface="Arial" panose="020B0604020202020204" pitchFamily="34" charset="0"/>
                <a:cs typeface="Arial" panose="020B0604020202020204" pitchFamily="34" charset="0"/>
              </a:rPr>
              <a:t>SERVICE</a:t>
            </a:r>
          </a:p>
          <a:p>
            <a:r>
              <a:rPr lang="en-US" sz="1200" b="1" dirty="0">
                <a:solidFill>
                  <a:srgbClr val="002060"/>
                </a:solidFill>
                <a:highlight>
                  <a:srgbClr val="FFFF00"/>
                </a:highlight>
                <a:latin typeface="Arial" panose="020B0604020202020204" pitchFamily="34" charset="0"/>
                <a:cs typeface="Arial" panose="020B0604020202020204" pitchFamily="34" charset="0"/>
              </a:rPr>
              <a:t>STARTED</a:t>
            </a:r>
          </a:p>
        </p:txBody>
      </p:sp>
      <p:sp>
        <p:nvSpPr>
          <p:cNvPr id="23" name="TextBox 22">
            <a:extLst>
              <a:ext uri="{FF2B5EF4-FFF2-40B4-BE49-F238E27FC236}">
                <a16:creationId xmlns:a16="http://schemas.microsoft.com/office/drawing/2014/main" id="{0674A007-0447-2A4B-8144-CA6B90A04B52}"/>
              </a:ext>
            </a:extLst>
          </p:cNvPr>
          <p:cNvSpPr txBox="1"/>
          <p:nvPr/>
        </p:nvSpPr>
        <p:spPr>
          <a:xfrm>
            <a:off x="2486350" y="602861"/>
            <a:ext cx="4053225" cy="369332"/>
          </a:xfrm>
          <a:prstGeom prst="rect">
            <a:avLst/>
          </a:prstGeom>
          <a:noFill/>
        </p:spPr>
        <p:txBody>
          <a:bodyPr wrap="none" rtlCol="0">
            <a:spAutoFit/>
          </a:bodyPr>
          <a:lstStyle/>
          <a:p>
            <a:r>
              <a:rPr lang="en-MY" b="1" u="sng" dirty="0">
                <a:solidFill>
                  <a:srgbClr val="002060"/>
                </a:solidFill>
                <a:highlight>
                  <a:srgbClr val="FF9300"/>
                </a:highlight>
                <a:latin typeface="Calibri" panose="020F0502020204030204" pitchFamily="34" charset="0"/>
                <a:cs typeface="Calibri" panose="020F0502020204030204" pitchFamily="34" charset="0"/>
              </a:rPr>
              <a:t>INSTALL, START &amp; TEST XAMPP SERVICES</a:t>
            </a:r>
            <a:endParaRPr lang="en-US" b="1" u="sng" dirty="0">
              <a:solidFill>
                <a:srgbClr val="002060"/>
              </a:solidFill>
              <a:highlight>
                <a:srgbClr val="FF9300"/>
              </a:highlight>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07903FDD-181C-C64A-8010-BDC1DB1CDD55}"/>
              </a:ext>
            </a:extLst>
          </p:cNvPr>
          <p:cNvSpPr/>
          <p:nvPr/>
        </p:nvSpPr>
        <p:spPr>
          <a:xfrm>
            <a:off x="250051" y="988269"/>
            <a:ext cx="208593" cy="5419297"/>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2503904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{4A48ACED-A483-C54D-9403-2A20E031CEF2}tf10001070</Template>
  <TotalTime>24401</TotalTime>
  <Words>4107</Words>
  <Application>Microsoft Macintosh PowerPoint</Application>
  <PresentationFormat>Widescreen</PresentationFormat>
  <Paragraphs>592</Paragraphs>
  <Slides>50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Times New Roman</vt:lpstr>
      <vt:lpstr>Wingdings</vt:lpstr>
      <vt:lpstr>Office Theme</vt:lpstr>
      <vt:lpstr>Centralized Temperature &amp; Humidity Monitoring System for Server Racks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Exercises  </dc:title>
  <dc:creator>Safyzan Salim</dc:creator>
  <cp:lastModifiedBy>Safyzan Salim</cp:lastModifiedBy>
  <cp:revision>475</cp:revision>
  <cp:lastPrinted>2021-01-08T23:57:14Z</cp:lastPrinted>
  <dcterms:created xsi:type="dcterms:W3CDTF">2019-08-26T23:13:04Z</dcterms:created>
  <dcterms:modified xsi:type="dcterms:W3CDTF">2021-02-18T00:16:31Z</dcterms:modified>
</cp:coreProperties>
</file>